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58" r:id="rId3"/>
    <p:sldId id="259" r:id="rId4"/>
    <p:sldId id="261" r:id="rId5"/>
    <p:sldId id="260"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319"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3172" autoAdjust="0"/>
  </p:normalViewPr>
  <p:slideViewPr>
    <p:cSldViewPr snapToGrid="0">
      <p:cViewPr varScale="1">
        <p:scale>
          <a:sx n="88" d="100"/>
          <a:sy n="88" d="100"/>
        </p:scale>
        <p:origin x="78"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a:solidFill>
                  <a:schemeClr val="tx1"/>
                </a:solidFill>
                <a:effectLst/>
                <a:latin typeface="+mn-lt"/>
                <a:ea typeface="+mn-ea"/>
                <a:cs typeface="+mn-cs"/>
              </a:rPr>
              <a:t>统一：</a:t>
            </a:r>
            <a:r>
              <a:rPr lang="zh-CN" altLang="zh-CN" sz="1200" kern="1200" dirty="0">
                <a:solidFill>
                  <a:schemeClr val="tx1"/>
                </a:solidFill>
                <a:effectLst/>
                <a:latin typeface="+mn-lt"/>
                <a:ea typeface="+mn-ea"/>
                <a:cs typeface="+mn-cs"/>
              </a:rPr>
              <a:t>表示一种通用的标准，它被</a:t>
            </a:r>
            <a:r>
              <a:rPr lang="en-US" altLang="zh-CN" sz="1200" kern="1200" dirty="0">
                <a:solidFill>
                  <a:schemeClr val="tx1"/>
                </a:solidFill>
                <a:effectLst/>
                <a:latin typeface="+mn-lt"/>
                <a:ea typeface="+mn-ea"/>
                <a:cs typeface="+mn-cs"/>
              </a:rPr>
              <a:t>OMG</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Objcet</a:t>
            </a:r>
            <a:r>
              <a:rPr lang="en-US" altLang="zh-CN" sz="1200" kern="1200" dirty="0">
                <a:solidFill>
                  <a:schemeClr val="tx1"/>
                </a:solidFill>
                <a:effectLst/>
                <a:latin typeface="+mn-lt"/>
                <a:ea typeface="+mn-ea"/>
                <a:cs typeface="+mn-cs"/>
              </a:rPr>
              <a:t> Management Group</a:t>
            </a:r>
            <a:r>
              <a:rPr lang="zh-CN" altLang="zh-CN" sz="1200" kern="1200" dirty="0">
                <a:solidFill>
                  <a:schemeClr val="tx1"/>
                </a:solidFill>
                <a:effectLst/>
                <a:latin typeface="+mn-lt"/>
                <a:ea typeface="+mn-ea"/>
                <a:cs typeface="+mn-cs"/>
              </a:rPr>
              <a:t>对象管理组织）认可，成为软件工业界的一种标准。</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充分理解和表达自己所关注的那部分内容。</a:t>
            </a:r>
          </a:p>
          <a:p>
            <a:r>
              <a:rPr lang="zh-CN" altLang="zh-CN" sz="1200" b="1" kern="1200" dirty="0">
                <a:solidFill>
                  <a:schemeClr val="tx1"/>
                </a:solidFill>
                <a:effectLst/>
                <a:latin typeface="+mn-lt"/>
                <a:ea typeface="+mn-ea"/>
                <a:cs typeface="+mn-cs"/>
              </a:rPr>
              <a:t>建模：</a:t>
            </a:r>
            <a:r>
              <a:rPr lang="zh-CN" altLang="zh-CN" sz="1200" kern="1200" dirty="0">
                <a:solidFill>
                  <a:schemeClr val="tx1"/>
                </a:solidFill>
                <a:effectLst/>
                <a:latin typeface="+mn-lt"/>
                <a:ea typeface="+mn-ea"/>
                <a:cs typeface="+mn-cs"/>
              </a:rPr>
              <a:t>即建立软件系统的模型。为说明建模的价值。</a:t>
            </a:r>
          </a:p>
          <a:p>
            <a:r>
              <a:rPr lang="zh-CN" altLang="zh-CN" sz="1200" b="1" kern="1200" dirty="0">
                <a:solidFill>
                  <a:schemeClr val="tx1"/>
                </a:solidFill>
                <a:effectLst/>
                <a:latin typeface="+mn-lt"/>
                <a:ea typeface="+mn-ea"/>
                <a:cs typeface="+mn-cs"/>
              </a:rPr>
              <a:t>语言：</a:t>
            </a:r>
            <a:r>
              <a:rPr lang="zh-CN" altLang="zh-CN" sz="1200" kern="1200" dirty="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中的图，结构不同，但是是对同一领域的不同角度的观察。</a:t>
            </a:r>
            <a:endParaRPr lang="zh-CN" altLang="en-US" dirty="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a:p>
        </p:txBody>
      </p:sp>
    </p:spTree>
    <p:extLst>
      <p:ext uri="{BB962C8B-B14F-4D97-AF65-F5344CB8AC3E}">
        <p14:creationId xmlns:p14="http://schemas.microsoft.com/office/powerpoint/2010/main" val="154556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847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1994</a:t>
            </a:r>
            <a:r>
              <a:rPr lang="zh-CN" altLang="en-US" dirty="0"/>
              <a:t>年</a:t>
            </a:r>
            <a:r>
              <a:rPr lang="en-US" altLang="zh-CN" dirty="0"/>
              <a:t>10</a:t>
            </a:r>
            <a:r>
              <a:rPr lang="zh-CN" altLang="en-US" dirty="0"/>
              <a:t>月，</a:t>
            </a:r>
            <a:r>
              <a:rPr lang="en-US" altLang="zh-CN" dirty="0"/>
              <a:t>Grady </a:t>
            </a:r>
            <a:r>
              <a:rPr lang="en-US" altLang="zh-CN" dirty="0" err="1"/>
              <a:t>Booch</a:t>
            </a:r>
            <a:r>
              <a:rPr lang="zh-CN" altLang="en-US" dirty="0"/>
              <a:t>和</a:t>
            </a:r>
            <a:r>
              <a:rPr lang="en-US" altLang="zh-CN" dirty="0"/>
              <a:t>Jim </a:t>
            </a:r>
            <a:r>
              <a:rPr lang="en-US" altLang="zh-CN" dirty="0" err="1"/>
              <a:t>Rumbaugh</a:t>
            </a:r>
            <a:r>
              <a:rPr lang="zh-CN" altLang="en-US" dirty="0"/>
              <a:t>开始致力于统一建模语言。他们首先将</a:t>
            </a:r>
            <a:r>
              <a:rPr lang="en-US" altLang="zh-CN" dirty="0" err="1"/>
              <a:t>Booch</a:t>
            </a:r>
            <a:r>
              <a:rPr lang="en-US" altLang="zh-CN" dirty="0"/>
              <a:t> 1993</a:t>
            </a:r>
            <a:r>
              <a:rPr lang="zh-CN" altLang="en-US" dirty="0"/>
              <a:t>和</a:t>
            </a:r>
            <a:r>
              <a:rPr lang="en-US" altLang="zh-CN" dirty="0"/>
              <a:t>OMT-2</a:t>
            </a:r>
            <a:r>
              <a:rPr lang="zh-CN" altLang="en-US" dirty="0"/>
              <a:t>统合起来并与</a:t>
            </a:r>
            <a:r>
              <a:rPr lang="en-US" altLang="zh-CN" dirty="0"/>
              <a:t>1995</a:t>
            </a:r>
            <a:r>
              <a:rPr lang="zh-CN" altLang="en-US" dirty="0"/>
              <a:t>年</a:t>
            </a:r>
            <a:r>
              <a:rPr lang="en-US" altLang="zh-CN" dirty="0"/>
              <a:t>10</a:t>
            </a:r>
            <a:r>
              <a:rPr lang="zh-CN" altLang="en-US" dirty="0"/>
              <a:t>月发布了第一个公开版本，称之为同一方法</a:t>
            </a:r>
            <a:r>
              <a:rPr lang="en-US" altLang="zh-CN" dirty="0"/>
              <a:t>UM0.8</a:t>
            </a:r>
            <a:r>
              <a:rPr lang="zh-CN" altLang="en-US" dirty="0"/>
              <a:t>（</a:t>
            </a:r>
            <a:r>
              <a:rPr lang="en-US" altLang="zh-CN" dirty="0" err="1"/>
              <a:t>Unitied</a:t>
            </a:r>
            <a:r>
              <a:rPr lang="en-US" altLang="zh-CN" dirty="0"/>
              <a:t> Method</a:t>
            </a:r>
            <a:r>
              <a:rPr lang="zh-CN" altLang="en-US" dirty="0"/>
              <a:t>）。</a:t>
            </a:r>
            <a:r>
              <a:rPr lang="en-US" altLang="zh-CN" dirty="0"/>
              <a:t>1995</a:t>
            </a:r>
            <a:r>
              <a:rPr lang="zh-CN" altLang="en-US" dirty="0"/>
              <a:t>年秋，</a:t>
            </a:r>
            <a:r>
              <a:rPr lang="en-US" altLang="zh-CN" dirty="0"/>
              <a:t>OOSE</a:t>
            </a:r>
            <a:r>
              <a:rPr lang="zh-CN" altLang="en-US" dirty="0"/>
              <a:t>创始人</a:t>
            </a:r>
            <a:r>
              <a:rPr lang="en-US" altLang="zh-CN" dirty="0"/>
              <a:t>Jacobson</a:t>
            </a:r>
            <a:r>
              <a:rPr lang="zh-CN" altLang="en-US" dirty="0"/>
              <a:t>加盟到这一工作中。经过</a:t>
            </a:r>
            <a:r>
              <a:rPr lang="en-US" altLang="zh-CN" dirty="0" err="1"/>
              <a:t>Booch</a:t>
            </a:r>
            <a:r>
              <a:rPr lang="zh-CN" altLang="en-US" dirty="0"/>
              <a:t>、</a:t>
            </a:r>
            <a:r>
              <a:rPr lang="en-US" altLang="zh-CN" dirty="0" err="1"/>
              <a:t>Rumbaugh</a:t>
            </a:r>
            <a:r>
              <a:rPr lang="zh-CN" altLang="en-US" dirty="0"/>
              <a:t>和</a:t>
            </a:r>
            <a:r>
              <a:rPr lang="en-US" altLang="zh-CN" dirty="0"/>
              <a:t>Jacobson</a:t>
            </a:r>
            <a:r>
              <a:rPr lang="zh-CN" altLang="en-US" dirty="0"/>
              <a:t>三人的共同努力，于</a:t>
            </a:r>
            <a:r>
              <a:rPr lang="en-US" altLang="zh-CN" dirty="0"/>
              <a:t>1996</a:t>
            </a:r>
            <a:r>
              <a:rPr lang="zh-CN" altLang="en-US" dirty="0"/>
              <a:t>年</a:t>
            </a:r>
            <a:r>
              <a:rPr lang="en-US" altLang="zh-CN" dirty="0"/>
              <a:t>6</a:t>
            </a:r>
            <a:r>
              <a:rPr lang="zh-CN" altLang="en-US" dirty="0"/>
              <a:t>月和</a:t>
            </a:r>
            <a:r>
              <a:rPr lang="en-US" altLang="zh-CN" dirty="0"/>
              <a:t>10</a:t>
            </a:r>
            <a:r>
              <a:rPr lang="zh-CN" altLang="en-US" dirty="0"/>
              <a:t>月分别发布了两个新的版本，及</a:t>
            </a:r>
            <a:r>
              <a:rPr lang="en-US" altLang="zh-CN" dirty="0"/>
              <a:t>UML0.9</a:t>
            </a:r>
            <a:r>
              <a:rPr lang="zh-CN" altLang="en-US" dirty="0"/>
              <a:t>和</a:t>
            </a:r>
            <a:r>
              <a:rPr lang="en-US" altLang="zh-CN" dirty="0"/>
              <a:t>UML0.91</a:t>
            </a:r>
            <a:r>
              <a:rPr lang="zh-CN" altLang="en-US" dirty="0"/>
              <a:t>，并将</a:t>
            </a:r>
            <a:r>
              <a:rPr lang="en-US" altLang="zh-CN" dirty="0"/>
              <a:t>UM</a:t>
            </a:r>
            <a:r>
              <a:rPr lang="zh-CN" altLang="en-US" dirty="0"/>
              <a:t>重新命名为</a:t>
            </a:r>
            <a:r>
              <a:rPr lang="en-US" altLang="zh-CN" dirty="0"/>
              <a:t>UML</a:t>
            </a:r>
            <a:r>
              <a:rPr lang="zh-CN" altLang="en-US" dirty="0"/>
              <a:t>（</a:t>
            </a:r>
            <a:r>
              <a:rPr lang="en-US" altLang="zh-CN" dirty="0"/>
              <a:t>Unified Modeling Language</a:t>
            </a:r>
            <a:r>
              <a:rPr lang="zh-CN" altLang="en-US" dirty="0"/>
              <a:t>）。</a:t>
            </a:r>
          </a:p>
        </p:txBody>
      </p:sp>
    </p:spTree>
    <p:extLst>
      <p:ext uri="{BB962C8B-B14F-4D97-AF65-F5344CB8AC3E}">
        <p14:creationId xmlns:p14="http://schemas.microsoft.com/office/powerpoint/2010/main" val="268260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2018/10/14</a:t>
            </a:fld>
            <a:endParaRPr lang="zh-CN" altLang="en-US" sz="120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20</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2018/10/14</a:t>
            </a:fld>
            <a:endParaRPr lang="zh-CN" altLang="en-US" sz="120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21</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在图形上，把类画成一个矩形，矩形中通常包括类的名称、属性和操作。</a:t>
            </a:r>
          </a:p>
        </p:txBody>
      </p:sp>
      <p:sp>
        <p:nvSpPr>
          <p:cNvPr id="5018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B9A142A-8386-49A2-B199-D63D57E7339D}" type="datetime1">
              <a:rPr lang="zh-CN" altLang="en-US" smtClean="0"/>
              <a:pPr eaLnBrk="1" hangingPunct="1"/>
              <a:t>2018/10/14</a:t>
            </a:fld>
            <a:endParaRPr lang="zh-CN" altLang="en-US" sz="1200"/>
          </a:p>
        </p:txBody>
      </p:sp>
      <p:sp>
        <p:nvSpPr>
          <p:cNvPr id="5018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FC86443-09EE-4D70-BFFD-8B8FD44AC5CD}" type="slidenum">
              <a:rPr lang="zh-CN" altLang="en-US"/>
              <a:pPr eaLnBrk="1" hangingPunct="1"/>
              <a:t>25</a:t>
            </a:fld>
            <a:endParaRPr lang="zh-CN" altLang="en-US" sz="1200"/>
          </a:p>
        </p:txBody>
      </p:sp>
    </p:spTree>
    <p:extLst>
      <p:ext uri="{BB962C8B-B14F-4D97-AF65-F5344CB8AC3E}">
        <p14:creationId xmlns:p14="http://schemas.microsoft.com/office/powerpoint/2010/main" val="42831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接口的声明看上去像一个类，在名称的上方标注着关键字</a:t>
            </a:r>
            <a:r>
              <a:rPr lang="en-US" altLang="zh-CN" dirty="0"/>
              <a:t>《interface》</a:t>
            </a:r>
            <a:r>
              <a:rPr lang="zh-CN" altLang="en-US" dirty="0"/>
              <a:t>；除非有时用来表示常量，否则不需要属性。接口很少单独出现。把由类提供的对外接口表示成用线连接到类框的一个小圆圈，把类向其他类请求的接口表示成用线连接到类框的半个小圆圈。</a:t>
            </a:r>
          </a:p>
        </p:txBody>
      </p:sp>
      <p:sp>
        <p:nvSpPr>
          <p:cNvPr id="5120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50DE8E2-2064-4810-A64E-DF63ED7D5241}" type="datetime1">
              <a:rPr lang="zh-CN" altLang="en-US" smtClean="0"/>
              <a:pPr eaLnBrk="1" hangingPunct="1"/>
              <a:t>2018/10/14</a:t>
            </a:fld>
            <a:endParaRPr lang="zh-CN" altLang="en-US" sz="1200"/>
          </a:p>
        </p:txBody>
      </p:sp>
      <p:sp>
        <p:nvSpPr>
          <p:cNvPr id="5120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862931D-1F15-48BB-A353-03FFD0595455}" type="slidenum">
              <a:rPr lang="zh-CN" altLang="en-US"/>
              <a:pPr eaLnBrk="1" hangingPunct="1"/>
              <a:t>26</a:t>
            </a:fld>
            <a:endParaRPr lang="zh-CN" altLang="en-US" sz="1200"/>
          </a:p>
        </p:txBody>
      </p:sp>
    </p:spTree>
    <p:extLst>
      <p:ext uri="{BB962C8B-B14F-4D97-AF65-F5344CB8AC3E}">
        <p14:creationId xmlns:p14="http://schemas.microsoft.com/office/powerpoint/2010/main" val="129485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在图形上，把协作画成虚线椭圆，有时仅包含它的名称。</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27</a:t>
            </a:fld>
            <a:endParaRPr lang="zh-CN" altLang="en-US" sz="1200"/>
          </a:p>
        </p:txBody>
      </p:sp>
    </p:spTree>
    <p:extLst>
      <p:ext uri="{BB962C8B-B14F-4D97-AF65-F5344CB8AC3E}">
        <p14:creationId xmlns:p14="http://schemas.microsoft.com/office/powerpoint/2010/main" val="19965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在图形上，把用况画成实线椭圆，通常只包含它的名称。</a:t>
            </a:r>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4DB6350-A084-4321-9730-92F12EBC8818}" type="datetime1">
              <a:rPr lang="zh-CN" altLang="en-US" smtClean="0"/>
              <a:pPr eaLnBrk="1" hangingPunct="1"/>
              <a:t>2018/10/14</a:t>
            </a:fld>
            <a:endParaRPr lang="zh-CN" altLang="en-US"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65D6257-1DD1-4E08-BFF3-57980D324B5A}" type="slidenum">
              <a:rPr lang="zh-CN" altLang="en-US"/>
              <a:pPr eaLnBrk="1" hangingPunct="1"/>
              <a:t>28</a:t>
            </a:fld>
            <a:endParaRPr lang="zh-CN" altLang="en-US" sz="1200"/>
          </a:p>
        </p:txBody>
      </p:sp>
    </p:spTree>
    <p:extLst>
      <p:ext uri="{BB962C8B-B14F-4D97-AF65-F5344CB8AC3E}">
        <p14:creationId xmlns:p14="http://schemas.microsoft.com/office/powerpoint/2010/main" val="422741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在图形上，把主动类绘制成类图符，只是它的左右外框是双线，通常它包含名称、属性和操作。</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29</a:t>
            </a:fld>
            <a:endParaRPr lang="zh-CN" altLang="en-US" sz="1200"/>
          </a:p>
        </p:txBody>
      </p:sp>
    </p:spTree>
    <p:extLst>
      <p:ext uri="{BB962C8B-B14F-4D97-AF65-F5344CB8AC3E}">
        <p14:creationId xmlns:p14="http://schemas.microsoft.com/office/powerpoint/2010/main" val="310381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在图形上，构件的表示很像类，只是在其右上角有一个</a:t>
            </a:r>
            <a:r>
              <a:rPr lang="zh-CN" altLang="en-US" baseline="0" dirty="0"/>
              <a:t>特殊的图标。</a:t>
            </a:r>
            <a:endParaRPr lang="zh-CN" altLang="en-US" dirty="0"/>
          </a:p>
        </p:txBody>
      </p:sp>
      <p:sp>
        <p:nvSpPr>
          <p:cNvPr id="5427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9F9DA5D-8159-4AD1-BF7F-62764ADAA250}" type="datetime1">
              <a:rPr lang="zh-CN" altLang="en-US" smtClean="0"/>
              <a:pPr eaLnBrk="1" hangingPunct="1"/>
              <a:t>2018/10/14</a:t>
            </a:fld>
            <a:endParaRPr lang="zh-CN" altLang="en-US" sz="1200"/>
          </a:p>
        </p:txBody>
      </p:sp>
      <p:sp>
        <p:nvSpPr>
          <p:cNvPr id="5427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C16A44C-F117-490A-8855-4B908276A25E}" type="slidenum">
              <a:rPr lang="zh-CN" altLang="en-US"/>
              <a:pPr eaLnBrk="1" hangingPunct="1"/>
              <a:t>30</a:t>
            </a:fld>
            <a:endParaRPr lang="zh-CN" altLang="en-US" sz="1200"/>
          </a:p>
        </p:txBody>
      </p:sp>
    </p:spTree>
    <p:extLst>
      <p:ext uri="{BB962C8B-B14F-4D97-AF65-F5344CB8AC3E}">
        <p14:creationId xmlns:p14="http://schemas.microsoft.com/office/powerpoint/2010/main" val="212403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是一种语言</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是一种用于可视化语言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不仅只是一组图形符号。确切地讲，</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表示法中的每个符号都有明确语义。一个开发者可以用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绘制一个模型，而另一个开发者可以无歧义地解释这个模型</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是一种可用于详细描述的语言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是一种用于构造的语言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不是一种可视化的变成语言，但用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，而如果表示为文字方式最为恰当，则用编程语言。</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UML</a:t>
            </a:r>
            <a:r>
              <a:rPr lang="zh-CN" altLang="zh-CN" sz="1200" b="1" kern="1200" dirty="0">
                <a:solidFill>
                  <a:schemeClr val="tx1"/>
                </a:solidFill>
                <a:effectLst/>
                <a:latin typeface="+mn-lt"/>
                <a:ea typeface="+mn-ea"/>
                <a:cs typeface="+mn-cs"/>
              </a:rPr>
              <a:t>是一种用于文档化的语言</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适于建立系统结构及其所有细节的文档。</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还提供了用于表达需求和用于测试的语言。此外，</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在图形上，把制品画成一个矩形，在其名称的上方标注着关键字</a:t>
            </a:r>
            <a:r>
              <a:rPr lang="en-US" altLang="zh-CN" dirty="0"/>
              <a:t>《artifact》</a:t>
            </a:r>
            <a:r>
              <a:rPr lang="zh-CN" altLang="en-US" dirty="0"/>
              <a:t>。</a:t>
            </a:r>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2018/10/14</a:t>
            </a:fld>
            <a:endParaRPr lang="zh-CN" altLang="en-US" sz="120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31</a:t>
            </a:fld>
            <a:endParaRPr lang="zh-CN" altLang="en-US" sz="1200"/>
          </a:p>
        </p:txBody>
      </p:sp>
    </p:spTree>
    <p:extLst>
      <p:ext uri="{BB962C8B-B14F-4D97-AF65-F5344CB8AC3E}">
        <p14:creationId xmlns:p14="http://schemas.microsoft.com/office/powerpoint/2010/main" val="218532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在图形上，把结点画成一个立方体，通常在立方体中只写它的名称。</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32</a:t>
            </a:fld>
            <a:endParaRPr lang="zh-CN" altLang="en-US" sz="1200"/>
          </a:p>
        </p:txBody>
      </p:sp>
    </p:spTree>
    <p:extLst>
      <p:ext uri="{BB962C8B-B14F-4D97-AF65-F5344CB8AC3E}">
        <p14:creationId xmlns:p14="http://schemas.microsoft.com/office/powerpoint/2010/main" val="1837852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在图形上，把消息画成一条有方向的直线，通常在其上总是带有操作名。</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34</a:t>
            </a:fld>
            <a:endParaRPr lang="zh-CN" altLang="en-US" sz="1200"/>
          </a:p>
        </p:txBody>
      </p:sp>
    </p:spTree>
    <p:extLst>
      <p:ext uri="{BB962C8B-B14F-4D97-AF65-F5344CB8AC3E}">
        <p14:creationId xmlns:p14="http://schemas.microsoft.com/office/powerpoint/2010/main" val="393349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在图形上，把状态画成一个圆角矩形，通常在其中含有状态的名字及其子状态。</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35</a:t>
            </a:fld>
            <a:endParaRPr lang="zh-CN" altLang="en-US" sz="1200"/>
          </a:p>
        </p:txBody>
      </p:sp>
    </p:spTree>
    <p:extLst>
      <p:ext uri="{BB962C8B-B14F-4D97-AF65-F5344CB8AC3E}">
        <p14:creationId xmlns:p14="http://schemas.microsoft.com/office/powerpoint/2010/main" val="386092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在图形上，把动作画成一个圆角矩形，在其中含有指明其用途的名字。状态和动作靠不同的语境得以区别。</a:t>
            </a:r>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2018/10/14</a:t>
            </a:fld>
            <a:endParaRPr lang="zh-CN" altLang="en-US" sz="120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36</a:t>
            </a:fld>
            <a:endParaRPr lang="zh-CN" altLang="en-US" sz="1200"/>
          </a:p>
        </p:txBody>
      </p:sp>
    </p:spTree>
    <p:extLst>
      <p:ext uri="{BB962C8B-B14F-4D97-AF65-F5344CB8AC3E}">
        <p14:creationId xmlns:p14="http://schemas.microsoft.com/office/powerpoint/2010/main" val="209944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在图形上，把包画成带标签的文件夹（一个左上角带有一个小矩形的大矩形），在矩形中通常仅含有包的名称，有时还含有其内容。</a:t>
            </a:r>
          </a:p>
        </p:txBody>
      </p:sp>
      <p:sp>
        <p:nvSpPr>
          <p:cNvPr id="5939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BEF5CDE-FFB1-41AA-AA6A-1B2A27D701A8}" type="datetime1">
              <a:rPr lang="zh-CN" altLang="en-US" smtClean="0"/>
              <a:pPr eaLnBrk="1" hangingPunct="1"/>
              <a:t>2018/10/14</a:t>
            </a:fld>
            <a:endParaRPr lang="zh-CN" altLang="en-US" sz="1200"/>
          </a:p>
        </p:txBody>
      </p:sp>
      <p:sp>
        <p:nvSpPr>
          <p:cNvPr id="5939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DE04402-8F88-4A7D-9E3B-A4FE3604F407}" type="slidenum">
              <a:rPr lang="zh-CN" altLang="en-US"/>
              <a:pPr eaLnBrk="1" hangingPunct="1"/>
              <a:t>38</a:t>
            </a:fld>
            <a:endParaRPr lang="zh-CN" altLang="en-US" sz="1200"/>
          </a:p>
        </p:txBody>
      </p:sp>
    </p:spTree>
    <p:extLst>
      <p:ext uri="{BB962C8B-B14F-4D97-AF65-F5344CB8AC3E}">
        <p14:creationId xmlns:p14="http://schemas.microsoft.com/office/powerpoint/2010/main" val="693320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在图形上，把注解画成一个右上角是折角的矩形，其中带有文字或图形解释。</a:t>
            </a:r>
          </a:p>
        </p:txBody>
      </p:sp>
      <p:sp>
        <p:nvSpPr>
          <p:cNvPr id="6042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1033019-3D96-4696-AB06-85EEE5E3D1B4}" type="datetime1">
              <a:rPr lang="zh-CN" altLang="en-US" smtClean="0"/>
              <a:pPr eaLnBrk="1" hangingPunct="1"/>
              <a:t>2018/10/14</a:t>
            </a:fld>
            <a:endParaRPr lang="zh-CN" altLang="en-US" sz="1200"/>
          </a:p>
        </p:txBody>
      </p:sp>
      <p:sp>
        <p:nvSpPr>
          <p:cNvPr id="6042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8FE9A15-2E28-447C-94E6-09AACDD70C59}" type="slidenum">
              <a:rPr lang="zh-CN" altLang="en-US"/>
              <a:pPr eaLnBrk="1" hangingPunct="1"/>
              <a:t>40</a:t>
            </a:fld>
            <a:endParaRPr lang="zh-CN" altLang="en-US" sz="1200"/>
          </a:p>
        </p:txBody>
      </p:sp>
    </p:spTree>
    <p:extLst>
      <p:ext uri="{BB962C8B-B14F-4D97-AF65-F5344CB8AC3E}">
        <p14:creationId xmlns:p14="http://schemas.microsoft.com/office/powerpoint/2010/main" val="955904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在</a:t>
            </a:r>
            <a:r>
              <a:rPr lang="en-US" altLang="zh-CN"/>
              <a:t>UML</a:t>
            </a:r>
            <a:r>
              <a:rPr lang="zh-CN" altLang="en-US"/>
              <a:t>中用</a:t>
            </a:r>
            <a:r>
              <a:rPr lang="en-US" altLang="zh-CN"/>
              <a:t>5</a:t>
            </a:r>
            <a:r>
              <a:rPr lang="zh-CN" altLang="en-US"/>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2018/10/14</a:t>
            </a:fld>
            <a:endParaRPr lang="zh-CN" altLang="en-US" sz="120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43</a:t>
            </a:fld>
            <a:endParaRPr lang="zh-CN" altLang="en-US" sz="1200"/>
          </a:p>
        </p:txBody>
      </p:sp>
    </p:spTree>
    <p:extLst>
      <p:ext uri="{BB962C8B-B14F-4D97-AF65-F5344CB8AC3E}">
        <p14:creationId xmlns:p14="http://schemas.microsoft.com/office/powerpoint/2010/main" val="1234293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Q1:</a:t>
            </a:r>
            <a:r>
              <a:rPr lang="zh-CN" altLang="en-US"/>
              <a:t>那么请问什么叫类呢？</a:t>
            </a:r>
            <a:endParaRPr lang="en-US" altLang="zh-CN"/>
          </a:p>
          <a:p>
            <a:r>
              <a:rPr lang="en-US" altLang="zh-CN"/>
              <a:t>A</a:t>
            </a:r>
            <a:r>
              <a:rPr lang="zh-CN" altLang="en-US"/>
              <a:t>：类（</a:t>
            </a:r>
            <a:r>
              <a:rPr lang="en-US" altLang="zh-CN"/>
              <a:t>Class)</a:t>
            </a:r>
            <a:r>
              <a:rPr lang="zh-CN" altLang="en-US"/>
              <a:t>是对一组具有相同属性、操作、关系和语义的对象的描述</a:t>
            </a:r>
          </a:p>
        </p:txBody>
      </p:sp>
      <p:sp>
        <p:nvSpPr>
          <p:cNvPr id="4" name="日期占位符 3">
            <a:extLst>
              <a:ext uri="{FF2B5EF4-FFF2-40B4-BE49-F238E27FC236}">
                <a16:creationId xmlns:a16="http://schemas.microsoft.com/office/drawing/2014/main"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2018/10/14</a:t>
            </a:fld>
            <a:endParaRPr lang="zh-CN" altLang="en-US" sz="1200"/>
          </a:p>
        </p:txBody>
      </p:sp>
      <p:sp>
        <p:nvSpPr>
          <p:cNvPr id="5" name="灯片编号占位符 4">
            <a:extLst>
              <a:ext uri="{FF2B5EF4-FFF2-40B4-BE49-F238E27FC236}">
                <a16:creationId xmlns:a16="http://schemas.microsoft.com/office/drawing/2014/main"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57</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《UML</a:t>
            </a:r>
            <a:r>
              <a:rPr lang="zh-CN" altLang="en-US" dirty="0"/>
              <a:t>用户指南</a:t>
            </a:r>
            <a:r>
              <a:rPr lang="en-US" altLang="zh-CN" dirty="0"/>
              <a:t>》</a:t>
            </a:r>
            <a:r>
              <a:rPr lang="zh-CN" altLang="en-US" dirty="0"/>
              <a:t>（第</a:t>
            </a:r>
            <a:r>
              <a:rPr lang="en-US" altLang="zh-CN" dirty="0"/>
              <a:t>2</a:t>
            </a:r>
            <a:r>
              <a:rPr lang="zh-CN" altLang="en-US" dirty="0"/>
              <a:t>版</a:t>
            </a:r>
            <a:r>
              <a:rPr lang="en-US" altLang="zh-CN" dirty="0"/>
              <a:t>·</a:t>
            </a:r>
            <a:r>
              <a:rPr lang="zh-CN" altLang="en-US" dirty="0"/>
              <a:t>修订版） </a:t>
            </a:r>
            <a:r>
              <a:rPr lang="en-US" altLang="zh-CN" dirty="0"/>
              <a:t>P7</a:t>
            </a:r>
          </a:p>
          <a:p>
            <a:r>
              <a:rPr lang="zh-CN" altLang="en-US" dirty="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extLst>
      <p:ext uri="{BB962C8B-B14F-4D97-AF65-F5344CB8AC3E}">
        <p14:creationId xmlns:p14="http://schemas.microsoft.com/office/powerpoint/2010/main" val="88392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7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a:solidFill>
                  <a:srgbClr val="2E3740"/>
                </a:solidFill>
                <a:latin typeface="Calibri" panose="020F0502020204030204" pitchFamily="34" charset="0"/>
                <a:sym typeface="宋体" panose="02010600030101010101" pitchFamily="2" charset="-122"/>
              </a:rPr>
              <a:t>翻转课堂</a:t>
            </a:r>
            <a:r>
              <a:rPr lang="en-US" altLang="zh-CN" sz="6600" b="1" dirty="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a:solidFill>
                  <a:srgbClr val="2E3740"/>
                </a:solidFill>
                <a:latin typeface="Calibri" panose="020F0502020204030204" pitchFamily="34" charset="0"/>
                <a:sym typeface="宋体" panose="02010600030101010101" pitchFamily="2" charset="-122"/>
              </a:rPr>
              <a:t>UML</a:t>
            </a:r>
            <a:r>
              <a:rPr lang="zh-CN" altLang="en-US" sz="6600" b="1" dirty="0">
                <a:solidFill>
                  <a:srgbClr val="2E3740"/>
                </a:solidFill>
                <a:latin typeface="Calibri" panose="020F0502020204030204" pitchFamily="34" charset="0"/>
                <a:sym typeface="宋体" panose="02010600030101010101" pitchFamily="2" charset="-122"/>
              </a:rPr>
              <a:t>概述</a:t>
            </a: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本</a:t>
            </a:r>
            <a:r>
              <a:rPr lang="en-US" altLang="zh-CN" dirty="0"/>
              <a:t>PPT</a:t>
            </a:r>
            <a:r>
              <a:rPr lang="zh-CN" altLang="en-US" dirty="0"/>
              <a:t>将介绍</a:t>
            </a:r>
            <a:r>
              <a:rPr lang="en-US" altLang="zh-CN" dirty="0"/>
              <a:t>UML</a:t>
            </a:r>
            <a:r>
              <a:rPr lang="zh-CN" altLang="en-US" dirty="0"/>
              <a:t>的相关概念</a:t>
            </a:r>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26B7CC"/>
                </a:solidFill>
                <a:latin typeface="Calibri" panose="020F0502020204030204" pitchFamily="34" charset="0"/>
                <a:sym typeface="Calibri" panose="020F0502020204030204" pitchFamily="34" charset="0"/>
              </a:rPr>
              <a:t>Oct.17</a:t>
            </a:r>
            <a:r>
              <a:rPr lang="en-US" altLang="zh-CN" sz="2000" baseline="30000" dirty="0">
                <a:solidFill>
                  <a:srgbClr val="26B7CC"/>
                </a:solidFill>
                <a:latin typeface="Calibri" panose="020F0502020204030204" pitchFamily="34" charset="0"/>
                <a:sym typeface="Calibri" panose="020F0502020204030204" pitchFamily="34" charset="0"/>
              </a:rPr>
              <a:t>th</a:t>
            </a:r>
            <a:r>
              <a:rPr lang="en-US" altLang="zh-CN" sz="2000" dirty="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a:t>组长：沈启航</a:t>
            </a:r>
            <a:endParaRPr lang="en-US" altLang="zh-CN" dirty="0"/>
          </a:p>
          <a:p>
            <a:r>
              <a:rPr lang="zh-CN" altLang="en-US" dirty="0"/>
              <a:t>组员：叶柏成 杨以恒</a:t>
            </a:r>
            <a:endParaRPr lang="en-US" altLang="zh-CN" dirty="0"/>
          </a:p>
          <a:p>
            <a:r>
              <a:rPr lang="en-US" altLang="zh-CN" dirty="0"/>
              <a:t>             </a:t>
            </a:r>
            <a:r>
              <a:rPr lang="zh-CN" altLang="en-US" dirty="0"/>
              <a:t>徐哲远 骆佳俊</a:t>
            </a:r>
          </a:p>
        </p:txBody>
      </p:sp>
    </p:spTree>
    <p:extLst>
      <p:ext uri="{BB962C8B-B14F-4D97-AF65-F5344CB8AC3E}">
        <p14:creationId xmlns:p14="http://schemas.microsoft.com/office/powerpoint/2010/main" val="275766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表示符为开发者或开发工具使用这些图形符号和文本语法为系统建模提供了标准。在</a:t>
            </a:r>
            <a:r>
              <a:rPr lang="en-US" altLang="zh-CN" b="1" dirty="0">
                <a:solidFill>
                  <a:schemeClr val="tx2"/>
                </a:solidFill>
                <a:latin typeface="Arial" panose="020B0604020202020204" pitchFamily="34" charset="0"/>
              </a:rPr>
              <a:t>UML1.x</a:t>
            </a:r>
            <a:r>
              <a:rPr lang="zh-CN" altLang="en-US" b="1" dirty="0">
                <a:solidFill>
                  <a:schemeClr val="tx2"/>
                </a:solidFill>
                <a:latin typeface="Arial" panose="020B0604020202020204" pitchFamily="34" charset="0"/>
              </a:rPr>
              <a:t>的版本中，重要内容由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种图来定义，包括用例图、类图、对象图、状态图、构件图、部署图、协作图、交互序列图、活动图。而在</a:t>
            </a:r>
            <a:r>
              <a:rPr lang="en-US" altLang="zh-CN" b="1" dirty="0">
                <a:solidFill>
                  <a:schemeClr val="tx2"/>
                </a:solidFill>
                <a:latin typeface="Arial" panose="020B0604020202020204" pitchFamily="34" charset="0"/>
              </a:rPr>
              <a:t>UML2.0</a:t>
            </a:r>
            <a:r>
              <a:rPr lang="zh-CN" altLang="en-US" b="1" dirty="0">
                <a:solidFill>
                  <a:schemeClr val="tx2"/>
                </a:solidFill>
                <a:latin typeface="Arial" panose="020B0604020202020204" pitchFamily="34" charset="0"/>
              </a:rPr>
              <a:t>中又新增了</a:t>
            </a:r>
            <a:r>
              <a:rPr lang="en-US" altLang="zh-CN" b="1" dirty="0">
                <a:solidFill>
                  <a:schemeClr val="tx2"/>
                </a:solidFill>
                <a:latin typeface="Arial" panose="020B0604020202020204" pitchFamily="34" charset="0"/>
              </a:rPr>
              <a:t>4</a:t>
            </a:r>
            <a:r>
              <a:rPr lang="zh-CN" altLang="en-US" b="1" dirty="0">
                <a:solidFill>
                  <a:schemeClr val="tx2"/>
                </a:solidFill>
                <a:latin typeface="Arial" panose="020B0604020202020204" pitchFamily="34" charset="0"/>
              </a:rPr>
              <a:t>中图，包括包图、结构组合图、交互概念图、时间图。</a:t>
            </a:r>
          </a:p>
        </p:txBody>
      </p:sp>
    </p:spTree>
    <p:extLst>
      <p:ext uri="{BB962C8B-B14F-4D97-AF65-F5344CB8AC3E}">
        <p14:creationId xmlns:p14="http://schemas.microsoft.com/office/powerpoint/2010/main" val="3143601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02 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Tree>
    <p:extLst>
      <p:ext uri="{BB962C8B-B14F-4D97-AF65-F5344CB8AC3E}">
        <p14:creationId xmlns:p14="http://schemas.microsoft.com/office/powerpoint/2010/main" val="159789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dirty="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97145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	</a:t>
              </a:r>
              <a:r>
                <a:rPr lang="zh-CN" altLang="en-US" b="1" dirty="0">
                  <a:solidFill>
                    <a:schemeClr val="bg1"/>
                  </a:solidFill>
                  <a:latin typeface="Arial" panose="020B0604020202020204" pitchFamily="34" charset="0"/>
                </a:rPr>
                <a:t>对面向对象系统进行可视化、详述、构造和文档化正是统一建模语言（</a:t>
              </a: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219328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34447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pic>
        <p:nvPicPr>
          <p:cNvPr id="12" name="图片 11">
            <a:extLst>
              <a:ext uri="{FF2B5EF4-FFF2-40B4-BE49-F238E27FC236}">
                <a16:creationId xmlns:a16="http://schemas.microsoft.com/office/drawing/2014/main" id="{F011FBD3-951B-4430-B553-1580E707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765" y="1573867"/>
            <a:ext cx="2610302" cy="3696576"/>
          </a:xfrm>
          <a:prstGeom prst="rect">
            <a:avLst/>
          </a:prstGeom>
        </p:spPr>
      </p:pic>
      <p:sp>
        <p:nvSpPr>
          <p:cNvPr id="3" name="矩形 2"/>
          <p:cNvSpPr/>
          <p:nvPr/>
        </p:nvSpPr>
        <p:spPr>
          <a:xfrm>
            <a:off x="4307295" y="1297947"/>
            <a:ext cx="7507985" cy="4616648"/>
          </a:xfrm>
          <a:prstGeom prst="rect">
            <a:avLst/>
          </a:prstGeom>
        </p:spPr>
        <p:txBody>
          <a:bodyPr wrap="square">
            <a:spAutoFit/>
          </a:bodyPr>
          <a:lstStyle/>
          <a:p>
            <a:pPr>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Tree>
    <p:extLst>
      <p:ext uri="{BB962C8B-B14F-4D97-AF65-F5344CB8AC3E}">
        <p14:creationId xmlns:p14="http://schemas.microsoft.com/office/powerpoint/2010/main" val="267943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27843" y="1739736"/>
            <a:ext cx="7507985" cy="3323987"/>
          </a:xfrm>
          <a:prstGeom prst="rect">
            <a:avLst/>
          </a:prstGeom>
        </p:spPr>
        <p:txBody>
          <a:bodyPr wrap="square">
            <a:spAutoFit/>
          </a:bodyPr>
          <a:lstStyle/>
          <a:p>
            <a:pPr>
              <a:lnSpc>
                <a:spcPct val="150000"/>
              </a:lnSpc>
            </a:pPr>
            <a:r>
              <a:rPr lang="zh-CN" altLang="en-US" sz="2800" b="1" dirty="0"/>
              <a:t>詹姆士</a:t>
            </a:r>
            <a:r>
              <a:rPr lang="en-US" altLang="zh-CN" sz="2800" b="1" dirty="0"/>
              <a:t>·</a:t>
            </a:r>
            <a:r>
              <a:rPr lang="zh-CN" altLang="en-US" sz="2800" b="1" dirty="0"/>
              <a:t>兰宝</a:t>
            </a:r>
            <a:r>
              <a:rPr lang="zh-CN" altLang="en-US" sz="2800" dirty="0"/>
              <a:t>（英语：</a:t>
            </a:r>
            <a:r>
              <a:rPr lang="en-US" altLang="zh-CN" sz="2800" dirty="0"/>
              <a:t>James E. </a:t>
            </a:r>
            <a:r>
              <a:rPr lang="en-US" altLang="zh-CN" sz="2800" dirty="0" err="1"/>
              <a:t>Rumbaugh</a:t>
            </a:r>
            <a:r>
              <a:rPr lang="zh-CN" altLang="en-US" sz="2800" dirty="0"/>
              <a:t>，</a:t>
            </a:r>
            <a:r>
              <a:rPr lang="en-US" altLang="zh-CN" sz="2800" dirty="0"/>
              <a:t>1947</a:t>
            </a:r>
            <a:r>
              <a:rPr lang="zh-CN" altLang="en-US" sz="2800" dirty="0"/>
              <a:t>年</a:t>
            </a:r>
            <a:r>
              <a:rPr lang="en-US" altLang="zh-CN" sz="2800" dirty="0"/>
              <a:t>8</a:t>
            </a:r>
            <a:r>
              <a:rPr lang="zh-CN" altLang="en-US" sz="2800" dirty="0"/>
              <a:t>月</a:t>
            </a:r>
            <a:r>
              <a:rPr lang="en-US" altLang="zh-CN" sz="2800" dirty="0"/>
              <a:t>22</a:t>
            </a:r>
            <a:r>
              <a:rPr lang="zh-CN" altLang="en-US" sz="2800" dirty="0"/>
              <a:t>日－），生于美国宾夕法尼亚州伯利恒，计算机科学家，专长于软件工程与面向对象技术。曾提出物件建模技术与统一建模语言（</a:t>
            </a:r>
            <a:r>
              <a:rPr lang="en-US" altLang="zh-CN" sz="2800" dirty="0"/>
              <a:t>UML</a:t>
            </a:r>
            <a:r>
              <a:rPr lang="zh-CN" altLang="en-US" sz="2800" dirty="0"/>
              <a:t>）。</a:t>
            </a:r>
          </a:p>
        </p:txBody>
      </p:sp>
      <p:pic>
        <p:nvPicPr>
          <p:cNvPr id="14" name="图片 13">
            <a:extLst>
              <a:ext uri="{FF2B5EF4-FFF2-40B4-BE49-F238E27FC236}">
                <a16:creationId xmlns:a16="http://schemas.microsoft.com/office/drawing/2014/main" id="{2909AC9D-2590-4CE9-AADE-7A9E21CD3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55" y="1829819"/>
            <a:ext cx="2842322" cy="3552903"/>
          </a:xfrm>
          <a:prstGeom prst="rect">
            <a:avLst/>
          </a:prstGeom>
        </p:spPr>
      </p:pic>
    </p:spTree>
    <p:extLst>
      <p:ext uri="{BB962C8B-B14F-4D97-AF65-F5344CB8AC3E}">
        <p14:creationId xmlns:p14="http://schemas.microsoft.com/office/powerpoint/2010/main" val="210156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a:solidFill>
                  <a:schemeClr val="tx2"/>
                </a:solidFill>
                <a:latin typeface="黑体" panose="02010609060101010101" pitchFamily="49" charset="-122"/>
                <a:ea typeface="黑体" panose="02010609060101010101" pitchFamily="49" charset="-122"/>
              </a:rPr>
              <a:t>3</a:t>
            </a:r>
            <a:r>
              <a:rPr lang="zh-CN" altLang="en-US" sz="3200" dirty="0">
                <a:solidFill>
                  <a:schemeClr val="tx2"/>
                </a:solidFill>
                <a:latin typeface="黑体" panose="02010609060101010101" pitchFamily="49" charset="-122"/>
                <a:ea typeface="黑体" panose="02010609060101010101" pitchFamily="49" charset="-122"/>
              </a:rPr>
              <a:t>位创始人</a:t>
            </a:r>
          </a:p>
        </p:txBody>
      </p:sp>
      <p:sp>
        <p:nvSpPr>
          <p:cNvPr id="3" name="矩形 2"/>
          <p:cNvSpPr/>
          <p:nvPr/>
        </p:nvSpPr>
        <p:spPr>
          <a:xfrm>
            <a:off x="4338117" y="1278306"/>
            <a:ext cx="7507985" cy="5262979"/>
          </a:xfrm>
          <a:prstGeom prst="rect">
            <a:avLst/>
          </a:prstGeom>
        </p:spPr>
        <p:txBody>
          <a:bodyPr wrap="square">
            <a:spAutoFit/>
          </a:bodyPr>
          <a:lstStyle/>
          <a:p>
            <a:pPr>
              <a:lnSpc>
                <a:spcPct val="150000"/>
              </a:lnSpc>
            </a:pPr>
            <a:r>
              <a:rPr lang="zh-CN" altLang="en-US" sz="2800" b="1" dirty="0"/>
              <a:t>伊瓦尔</a:t>
            </a:r>
            <a:r>
              <a:rPr lang="en-US" altLang="zh-CN" sz="2800" b="1" dirty="0"/>
              <a:t>·</a:t>
            </a:r>
            <a:r>
              <a:rPr lang="zh-CN" altLang="en-US" sz="2800" b="1" dirty="0"/>
              <a:t>亚尔玛</a:t>
            </a:r>
            <a:r>
              <a:rPr lang="en-US" altLang="zh-CN" sz="2800" b="1" dirty="0"/>
              <a:t>·</a:t>
            </a:r>
            <a:r>
              <a:rPr lang="zh-CN" altLang="en-US" sz="2800" b="1" dirty="0"/>
              <a:t>雅各布森</a:t>
            </a:r>
            <a:r>
              <a:rPr lang="zh-CN" altLang="en-US" sz="2800" dirty="0"/>
              <a:t>（瑞典语：</a:t>
            </a:r>
            <a:r>
              <a:rPr lang="en-US" altLang="zh-CN" sz="2800" dirty="0"/>
              <a:t>Ivar Hjalmar Jacobson</a:t>
            </a:r>
            <a:r>
              <a:rPr lang="zh-CN" altLang="en-US" sz="2800" dirty="0"/>
              <a:t>，</a:t>
            </a:r>
            <a:r>
              <a:rPr lang="en-US" altLang="zh-CN" sz="2800" dirty="0"/>
              <a:t>1939</a:t>
            </a:r>
            <a:r>
              <a:rPr lang="zh-CN" altLang="en-US" sz="2800" dirty="0"/>
              <a:t>年</a:t>
            </a:r>
            <a:r>
              <a:rPr lang="en-US" altLang="zh-CN" sz="2800" dirty="0"/>
              <a:t>9</a:t>
            </a:r>
            <a:r>
              <a:rPr lang="zh-CN" altLang="en-US" sz="2800" dirty="0"/>
              <a:t>月</a:t>
            </a:r>
            <a:r>
              <a:rPr lang="en-US" altLang="zh-CN" sz="2800" dirty="0"/>
              <a:t>2</a:t>
            </a:r>
            <a:r>
              <a:rPr lang="zh-CN" altLang="en-US" sz="2800" dirty="0"/>
              <a:t>日－），又译伊万</a:t>
            </a:r>
            <a:r>
              <a:rPr lang="en-US" altLang="zh-CN" sz="2800" dirty="0"/>
              <a:t>·</a:t>
            </a:r>
            <a:r>
              <a:rPr lang="zh-CN" altLang="en-US" sz="2800" dirty="0"/>
              <a:t>雅各布森，生于瑞典于斯塔德（</a:t>
            </a:r>
            <a:r>
              <a:rPr lang="en-US" altLang="zh-CN" sz="2800" dirty="0" err="1"/>
              <a:t>Ystad</a:t>
            </a:r>
            <a:r>
              <a:rPr lang="zh-CN" altLang="en-US" sz="2800" dirty="0"/>
              <a:t>），计算机科学家与软件工程师，在软件工程领域有很大贡献。曾参与设计统一建模语言（</a:t>
            </a:r>
            <a:r>
              <a:rPr lang="en-US" altLang="zh-CN" sz="2800" dirty="0"/>
              <a:t>UML</a:t>
            </a:r>
            <a:r>
              <a:rPr lang="zh-CN" altLang="en-US" sz="2800" dirty="0"/>
              <a:t>）、</a:t>
            </a:r>
            <a:r>
              <a:rPr lang="en-US" altLang="zh-CN" sz="2800" dirty="0"/>
              <a:t>IBM-Rational</a:t>
            </a:r>
            <a:r>
              <a:rPr lang="zh-CN" altLang="en-US" sz="2800" dirty="0"/>
              <a:t>统一过程（</a:t>
            </a:r>
            <a:r>
              <a:rPr lang="en-US" altLang="zh-CN" sz="2800" dirty="0"/>
              <a:t>RUP</a:t>
            </a:r>
            <a:r>
              <a:rPr lang="zh-CN" altLang="en-US" sz="2800" dirty="0"/>
              <a:t>）、</a:t>
            </a:r>
            <a:r>
              <a:rPr lang="en-US" altLang="zh-CN" sz="2800" dirty="0" err="1"/>
              <a:t>Objectory</a:t>
            </a:r>
            <a:r>
              <a:rPr lang="zh-CN" altLang="en-US" sz="2800" dirty="0"/>
              <a:t>方法，对于</a:t>
            </a:r>
            <a:r>
              <a:rPr lang="en-US" altLang="zh-CN" sz="2800" dirty="0"/>
              <a:t>Aspect-oriented software development</a:t>
            </a:r>
            <a:r>
              <a:rPr lang="zh-CN" altLang="en-US" sz="2800" dirty="0"/>
              <a:t>也做出很多贡献。</a:t>
            </a:r>
          </a:p>
        </p:txBody>
      </p:sp>
      <p:pic>
        <p:nvPicPr>
          <p:cNvPr id="15" name="图片 14">
            <a:extLst>
              <a:ext uri="{FF2B5EF4-FFF2-40B4-BE49-F238E27FC236}">
                <a16:creationId xmlns:a16="http://schemas.microsoft.com/office/drawing/2014/main" id="{3E3B3F9E-274B-485F-81BD-BCEEF1EAD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1" y="1739736"/>
            <a:ext cx="3213150" cy="3677587"/>
          </a:xfrm>
          <a:prstGeom prst="rect">
            <a:avLst/>
          </a:prstGeom>
        </p:spPr>
      </p:pic>
    </p:spTree>
    <p:extLst>
      <p:ext uri="{BB962C8B-B14F-4D97-AF65-F5344CB8AC3E}">
        <p14:creationId xmlns:p14="http://schemas.microsoft.com/office/powerpoint/2010/main" val="125515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2"/>
            <a:ext cx="2328862" cy="3611385"/>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月发布了第一个公开版本</a:t>
            </a:r>
            <a:r>
              <a:rPr lang="en-US" altLang="zh-CN" sz="2400" b="1" dirty="0">
                <a:solidFill>
                  <a:schemeClr val="bg1"/>
                </a:solidFill>
                <a:latin typeface="Arial" panose="020B0604020202020204" pitchFamily="34" charset="0"/>
              </a:rPr>
              <a:t>UM0.8</a:t>
            </a:r>
            <a:endParaRPr lang="zh-CN" altLang="en-US" sz="2400" b="1" dirty="0">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87601"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dirty="0">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1996</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6</a:t>
            </a:r>
            <a:r>
              <a:rPr lang="zh-CN" altLang="en-US" sz="2400" b="1" dirty="0">
                <a:solidFill>
                  <a:schemeClr val="bg1"/>
                </a:solidFill>
                <a:latin typeface="Arial" panose="020B0604020202020204" pitchFamily="34" charset="0"/>
              </a:rPr>
              <a:t>月和</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发布了两个新版本</a:t>
            </a:r>
            <a:r>
              <a:rPr lang="en-US" altLang="zh-CN" sz="2400" b="1" dirty="0">
                <a:solidFill>
                  <a:schemeClr val="bg1"/>
                </a:solidFill>
                <a:latin typeface="Arial" panose="020B0604020202020204" pitchFamily="34" charset="0"/>
              </a:rPr>
              <a:t>UML0.9</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UML0.91,</a:t>
            </a:r>
            <a:r>
              <a:rPr lang="zh-CN" altLang="en-US" sz="2400" b="1" dirty="0">
                <a:solidFill>
                  <a:schemeClr val="bg1"/>
                </a:solidFill>
                <a:latin typeface="Arial" panose="020B0604020202020204" pitchFamily="34" charset="0"/>
              </a:rPr>
              <a:t>并将</a:t>
            </a:r>
            <a:r>
              <a:rPr lang="en-US" altLang="zh-CN" sz="2400" b="1" dirty="0">
                <a:solidFill>
                  <a:schemeClr val="bg1"/>
                </a:solidFill>
                <a:latin typeface="Arial" panose="020B0604020202020204" pitchFamily="34" charset="0"/>
              </a:rPr>
              <a:t>UM</a:t>
            </a:r>
            <a:r>
              <a:rPr lang="zh-CN" altLang="en-US" sz="2400" b="1" dirty="0">
                <a:solidFill>
                  <a:schemeClr val="bg1"/>
                </a:solidFill>
                <a:latin typeface="Arial" panose="020B0604020202020204" pitchFamily="34" charset="0"/>
              </a:rPr>
              <a:t>改名为</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17</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采用</a:t>
            </a:r>
            <a:r>
              <a:rPr lang="en-US" altLang="zh-CN" sz="2400" b="1" dirty="0">
                <a:solidFill>
                  <a:schemeClr val="bg1"/>
                </a:solidFill>
                <a:latin typeface="Arial" panose="020B0604020202020204" pitchFamily="34" charset="0"/>
              </a:rPr>
              <a:t>UML1.1</a:t>
            </a:r>
            <a:r>
              <a:rPr lang="zh-CN" altLang="en-US" sz="2400" b="1" dirty="0">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p>
          <a:p>
            <a:pPr eaLnBrk="1" hangingPunct="1">
              <a:lnSpc>
                <a:spcPct val="100000"/>
              </a:lnSpc>
              <a:spcBef>
                <a:spcPct val="0"/>
              </a:spcBef>
              <a:buFontTx/>
              <a:buNone/>
            </a:pP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4</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被</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采纳从此不断修订，此后产生</a:t>
            </a:r>
            <a:r>
              <a:rPr lang="en-US" altLang="zh-CN" sz="2400" b="1" dirty="0">
                <a:solidFill>
                  <a:schemeClr val="bg1"/>
                </a:solidFill>
                <a:latin typeface="Arial" panose="020B0604020202020204" pitchFamily="34" charset="0"/>
              </a:rPr>
              <a:t>UML1.2</a:t>
            </a:r>
            <a:r>
              <a:rPr lang="zh-CN" altLang="en-US" sz="2400" b="1" dirty="0">
                <a:solidFill>
                  <a:schemeClr val="bg1"/>
                </a:solidFill>
                <a:latin typeface="Arial" panose="020B0604020202020204" pitchFamily="34" charset="0"/>
              </a:rPr>
              <a:t>、</a:t>
            </a:r>
            <a:r>
              <a:rPr lang="en-US" altLang="zh-CN" sz="2400" b="1" dirty="0">
                <a:solidFill>
                  <a:schemeClr val="bg1"/>
                </a:solidFill>
                <a:latin typeface="Arial" panose="020B0604020202020204" pitchFamily="34" charset="0"/>
              </a:rPr>
              <a:t>UNM1.3</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UML1.4</a:t>
            </a:r>
            <a:r>
              <a:rPr lang="zh-CN" altLang="en-US" sz="2400" b="1" dirty="0">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2005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UML2.0</a:t>
            </a:r>
            <a:r>
              <a:rPr lang="zh-CN" altLang="en-US" sz="2400" b="1" dirty="0">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
        <p:nvSpPr>
          <p:cNvPr id="2" name="矩形 1"/>
          <p:cNvSpPr/>
          <p:nvPr/>
        </p:nvSpPr>
        <p:spPr>
          <a:xfrm>
            <a:off x="4037744" y="821933"/>
            <a:ext cx="3698696" cy="5753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版本演变</a:t>
            </a: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p>
        </p:txBody>
      </p:sp>
    </p:spTree>
    <p:extLst>
      <p:ext uri="{BB962C8B-B14F-4D97-AF65-F5344CB8AC3E}">
        <p14:creationId xmlns:p14="http://schemas.microsoft.com/office/powerpoint/2010/main" val="124536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5204070" y="2864459"/>
            <a:ext cx="335687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02.2 UML</a:t>
            </a:r>
            <a:r>
              <a:rPr lang="zh-CN" altLang="en-US" sz="2800" dirty="0"/>
              <a:t>发展历史</a:t>
            </a:r>
          </a:p>
        </p:txBody>
      </p:sp>
      <p:sp>
        <p:nvSpPr>
          <p:cNvPr id="37" name="矩形 36"/>
          <p:cNvSpPr/>
          <p:nvPr/>
        </p:nvSpPr>
        <p:spPr>
          <a:xfrm rot="21244153">
            <a:off x="5233892" y="5207741"/>
            <a:ext cx="3158630"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04.2 UML</a:t>
            </a:r>
            <a:r>
              <a:rPr lang="zh-CN" altLang="en-US" sz="2800" dirty="0"/>
              <a:t>中的关系</a:t>
            </a:r>
          </a:p>
        </p:txBody>
      </p:sp>
      <p:sp>
        <p:nvSpPr>
          <p:cNvPr id="2" name="矩形 1"/>
          <p:cNvSpPr/>
          <p:nvPr/>
        </p:nvSpPr>
        <p:spPr>
          <a:xfrm rot="21244153">
            <a:off x="4091196" y="2493470"/>
            <a:ext cx="3400837"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02.1 </a:t>
            </a:r>
            <a:r>
              <a:rPr lang="zh-CN" altLang="en-US" sz="2800" dirty="0"/>
              <a:t>为什么会有</a:t>
            </a:r>
            <a:r>
              <a:rPr lang="en-US" altLang="zh-CN" sz="2800" dirty="0"/>
              <a:t>UML</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概念（</a:t>
            </a:r>
            <a:r>
              <a:rPr lang="en-US" altLang="zh-CN" sz="3200" b="1" i="1" dirty="0">
                <a:solidFill>
                  <a:srgbClr val="FFFFFF"/>
                </a:solidFill>
                <a:latin typeface="宋体" panose="02010600030101010101" pitchFamily="2" charset="-122"/>
                <a:sym typeface="宋体" panose="02010600030101010101" pitchFamily="2" charset="-122"/>
              </a:rPr>
              <a:t>UML</a:t>
            </a:r>
            <a:r>
              <a:rPr lang="zh-CN" altLang="en-US" sz="3200" b="1" i="1" dirty="0">
                <a:solidFill>
                  <a:srgbClr val="FFFFFF"/>
                </a:solidFill>
                <a:latin typeface="宋体" panose="02010600030101010101" pitchFamily="2" charset="-122"/>
                <a:sym typeface="宋体" panose="02010600030101010101" pitchFamily="2" charset="-122"/>
              </a:rPr>
              <a:t>是什么）</a:t>
            </a: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Calibri" panose="020F0502020204030204" pitchFamily="34" charset="0"/>
                <a:sym typeface="Calibri" panose="020F0502020204030204" pitchFamily="34" charset="0"/>
              </a:rPr>
              <a:t>UML</a:t>
            </a:r>
            <a:r>
              <a:rPr lang="zh-CN" altLang="en-US" sz="3200" b="1" i="1" dirty="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04.1 UML</a:t>
            </a:r>
            <a:r>
              <a:rPr lang="zh-CN" altLang="en-US" sz="2800" dirty="0"/>
              <a:t>中的事物</a:t>
            </a:r>
          </a:p>
        </p:txBody>
      </p:sp>
    </p:spTree>
    <p:extLst>
      <p:ext uri="{BB962C8B-B14F-4D97-AF65-F5344CB8AC3E}">
        <p14:creationId xmlns:p14="http://schemas.microsoft.com/office/powerpoint/2010/main" val="195862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6336" y="2184997"/>
            <a:ext cx="2824252"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统一了</a:t>
            </a:r>
            <a:r>
              <a:rPr lang="en-US" altLang="zh-CN" sz="2400" dirty="0" err="1"/>
              <a:t>Booch</a:t>
            </a:r>
            <a:r>
              <a:rPr lang="zh-CN" altLang="en-US" sz="2400" dirty="0"/>
              <a:t>、</a:t>
            </a:r>
            <a:r>
              <a:rPr lang="en-US" altLang="zh-CN" sz="2400" dirty="0"/>
              <a:t>OMT</a:t>
            </a:r>
            <a:r>
              <a:rPr lang="zh-CN" altLang="en-US" sz="2400" dirty="0"/>
              <a:t>、</a:t>
            </a:r>
            <a:r>
              <a:rPr lang="en-US" altLang="zh-CN" sz="2400" dirty="0"/>
              <a:t>OOSE</a:t>
            </a:r>
            <a:r>
              <a:rPr lang="zh-CN" altLang="en-US" sz="2400" dirty="0"/>
              <a:t>和其他面向对象方法所涉及的基本概念和建模符号。</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109930" y="2175957"/>
            <a:ext cx="24348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吸取了面向对象领域中各种优秀的思想，其中也包括非</a:t>
            </a:r>
            <a:r>
              <a:rPr lang="en-US" altLang="zh-CN" sz="2400" dirty="0"/>
              <a:t>OO</a:t>
            </a:r>
            <a:r>
              <a:rPr lang="zh-CN" altLang="en-US" sz="2400" dirty="0"/>
              <a:t>方法的影响。</a:t>
            </a:r>
            <a:endParaRPr lang="zh-CN" altLang="en-US" sz="2400" dirty="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651915" y="2048284"/>
            <a:ext cx="4050350" cy="390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在演变的过程中还提出了一些新的概念：模板、职责、扩展机制、线程、过程、分布式、并发、模式、合作、活动图；并清晰地区分类型、类和实例、细化、接口和组件概念。</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1285678" y="1414069"/>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dirty="0">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8834" y="1462784"/>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19841" y="1357909"/>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dirty="0">
                <a:solidFill>
                  <a:srgbClr val="FF0000"/>
                </a:solidFill>
                <a:latin typeface="Calibri" panose="020F0502020204030204" pitchFamily="34" charset="0"/>
                <a:sym typeface="宋体" panose="02010600030101010101" pitchFamily="2" charset="-122"/>
              </a:rPr>
              <a:t> </a:t>
            </a:r>
            <a:endParaRPr lang="en-US" altLang="zh-CN" sz="3600" b="1" i="1" dirty="0">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3736119"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6946080"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1775" y="1436598"/>
            <a:ext cx="3077717" cy="4545492"/>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3751" y="1414069"/>
            <a:ext cx="4611255" cy="4541310"/>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9645" y="1414068"/>
            <a:ext cx="2698765" cy="4568021"/>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chemeClr val="bg1"/>
                </a:solidFill>
                <a:sym typeface="宋体" panose="02010600030101010101" pitchFamily="2" charset="-122"/>
              </a:rPr>
              <a:t>因此可以认为，</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是一种先进实用的标准建模语句，但其中某些概念尚待实践来验证，</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也必然存在一个</a:t>
            </a:r>
            <a:r>
              <a:rPr lang="zh-CN" altLang="en-US" sz="3200" b="1" dirty="0">
                <a:solidFill>
                  <a:srgbClr val="FF0000"/>
                </a:solidFill>
                <a:sym typeface="宋体" panose="02010600030101010101" pitchFamily="2" charset="-122"/>
              </a:rPr>
              <a:t>进化</a:t>
            </a:r>
            <a:r>
              <a:rPr lang="zh-CN" altLang="en-US" sz="3200" b="1" dirty="0">
                <a:solidFill>
                  <a:schemeClr val="bg1"/>
                </a:solidFill>
                <a:sym typeface="宋体" panose="02010600030101010101" pitchFamily="2" charset="-122"/>
              </a:rPr>
              <a:t>过程。</a:t>
            </a:r>
            <a:endParaRPr lang="zh-CN" altLang="en-US" sz="2400" b="1" dirty="0">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a:ln w="0"/>
                <a:solidFill>
                  <a:schemeClr val="bg1"/>
                </a:solidFill>
                <a:effectLst>
                  <a:outerShdw blurRad="38100" dist="19050" dir="2700000" algn="tl" rotWithShape="0">
                    <a:schemeClr val="dk1">
                      <a:alpha val="40000"/>
                    </a:schemeClr>
                  </a:outerShdw>
                </a:effectLst>
              </a:rPr>
              <a:t>的结构</a:t>
            </a:r>
          </a:p>
        </p:txBody>
      </p:sp>
    </p:spTree>
    <p:extLst>
      <p:ext uri="{BB962C8B-B14F-4D97-AF65-F5344CB8AC3E}">
        <p14:creationId xmlns:p14="http://schemas.microsoft.com/office/powerpoint/2010/main" val="251482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40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pPr>
            <a:r>
              <a:rPr lang="zh-CN" altLang="en-US" sz="2400" dirty="0">
                <a:solidFill>
                  <a:schemeClr val="tx2"/>
                </a:solidFill>
                <a:latin typeface="Calibri" panose="020F0502020204030204" pitchFamily="34" charset="0"/>
                <a:sym typeface="宋体" panose="02010600030101010101" pitchFamily="2" charset="-122"/>
              </a:rPr>
              <a:t>包括：</a:t>
            </a:r>
            <a:r>
              <a:rPr lang="zh-CN" altLang="en-US" sz="2400" b="1" dirty="0">
                <a:solidFill>
                  <a:schemeClr val="tx2"/>
                </a:solidFill>
                <a:latin typeface="Calibri" panose="020F0502020204030204" pitchFamily="34" charset="0"/>
                <a:sym typeface="宋体" panose="02010600030101010101" pitchFamily="2" charset="-122"/>
              </a:rPr>
              <a:t>类、接口、协作、用况、主动类、构件、制品、结点 </a:t>
            </a:r>
            <a:r>
              <a:rPr lang="zh-CN" altLang="en-US" sz="2400" dirty="0">
                <a:solidFill>
                  <a:schemeClr val="tx2"/>
                </a:solidFill>
                <a:latin typeface="Calibri" panose="020F0502020204030204" pitchFamily="34" charset="0"/>
                <a:sym typeface="宋体" panose="02010600030101010101" pitchFamily="2" charset="-122"/>
              </a:rPr>
              <a:t>。</a:t>
            </a:r>
          </a:p>
        </p:txBody>
      </p:sp>
      <p:sp>
        <p:nvSpPr>
          <p:cNvPr id="42" name="矩形 13"/>
          <p:cNvSpPr>
            <a:spLocks noChangeArrowheads="1"/>
          </p:cNvSpPr>
          <p:nvPr/>
        </p:nvSpPr>
        <p:spPr bwMode="auto">
          <a:xfrm>
            <a:off x="8023225" y="1244600"/>
            <a:ext cx="262731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交互、状态机、活动</a:t>
            </a:r>
          </a:p>
        </p:txBody>
      </p:sp>
      <p:sp>
        <p:nvSpPr>
          <p:cNvPr id="43" name="矩形 13"/>
          <p:cNvSpPr>
            <a:spLocks noChangeArrowheads="1"/>
          </p:cNvSpPr>
          <p:nvPr/>
        </p:nvSpPr>
        <p:spPr bwMode="auto">
          <a:xfrm>
            <a:off x="1513390" y="4174113"/>
            <a:ext cx="262731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包</a:t>
            </a:r>
          </a:p>
        </p:txBody>
      </p:sp>
      <p:sp>
        <p:nvSpPr>
          <p:cNvPr id="44" name="矩形 13"/>
          <p:cNvSpPr>
            <a:spLocks noChangeArrowheads="1"/>
          </p:cNvSpPr>
          <p:nvPr/>
        </p:nvSpPr>
        <p:spPr bwMode="auto">
          <a:xfrm>
            <a:off x="8023225" y="4102503"/>
            <a:ext cx="214812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a:solidFill>
                  <a:srgbClr val="2E3740"/>
                </a:solidFill>
                <a:latin typeface="Calibri" panose="020F0502020204030204" pitchFamily="34" charset="0"/>
                <a:sym typeface="宋体" panose="02010600030101010101" pitchFamily="2" charset="-122"/>
              </a:rPr>
              <a:t>包括：</a:t>
            </a:r>
            <a:r>
              <a:rPr lang="zh-CN" altLang="en-US" sz="2400" b="1" dirty="0">
                <a:solidFill>
                  <a:srgbClr val="2E3740"/>
                </a:solidFill>
                <a:latin typeface="Calibri" panose="020F0502020204030204" pitchFamily="34" charset="0"/>
                <a:sym typeface="宋体" panose="02010600030101010101" pitchFamily="2" charset="-122"/>
              </a:rPr>
              <a:t>注释</a:t>
            </a:r>
          </a:p>
        </p:txBody>
      </p:sp>
      <p:sp>
        <p:nvSpPr>
          <p:cNvPr id="45" name="任意多边形 6"/>
          <p:cNvSpPr>
            <a:spLocks noChangeArrowheads="1"/>
          </p:cNvSpPr>
          <p:nvPr/>
        </p:nvSpPr>
        <p:spPr bwMode="auto">
          <a:xfrm>
            <a:off x="965771" y="1301750"/>
            <a:ext cx="433330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6157" name="矩形 9"/>
          <p:cNvSpPr>
            <a:spLocks noChangeArrowheads="1"/>
          </p:cNvSpPr>
          <p:nvPr/>
        </p:nvSpPr>
        <p:spPr bwMode="auto">
          <a:xfrm>
            <a:off x="5144986" y="2635458"/>
            <a:ext cx="196006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30162" y="804314"/>
            <a:ext cx="4779714" cy="454284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结构事物（</a:t>
            </a:r>
            <a:r>
              <a:rPr lang="en-US" altLang="zh-CN" sz="2800" dirty="0">
                <a:solidFill>
                  <a:srgbClr val="2E3740"/>
                </a:solidFill>
                <a:latin typeface="Calibri" panose="020F0502020204030204" pitchFamily="34" charset="0"/>
                <a:sym typeface="宋体" panose="02010600030101010101" pitchFamily="2" charset="-122"/>
              </a:rPr>
              <a:t>structural thing</a:t>
            </a:r>
            <a:r>
              <a:rPr lang="zh-CN" altLang="en-US" sz="2800" dirty="0">
                <a:solidFill>
                  <a:srgbClr val="2E3740"/>
                </a:solidFill>
                <a:latin typeface="Calibri" panose="020F0502020204030204" pitchFamily="34" charset="0"/>
                <a:sym typeface="宋体" panose="02010600030101010101" pitchFamily="2" charset="-122"/>
              </a:rPr>
              <a:t>）是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模型中的名词。它们通常是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2800" b="1" dirty="0">
                <a:solidFill>
                  <a:srgbClr val="FF0000"/>
                </a:solidFill>
                <a:latin typeface="Calibri" panose="020F0502020204030204" pitchFamily="34" charset="0"/>
                <a:sym typeface="宋体" panose="02010600030101010101" pitchFamily="2" charset="-122"/>
              </a:rPr>
              <a:t>类、接口、协作、用况、构件、结点 </a:t>
            </a:r>
            <a:r>
              <a:rPr lang="zh-CN" altLang="en-US" sz="2800" dirty="0">
                <a:latin typeface="Calibri" panose="020F0502020204030204" pitchFamily="34" charset="0"/>
                <a:sym typeface="宋体" panose="02010600030101010101" pitchFamily="2" charset="-122"/>
              </a:rPr>
              <a:t>。结构事物的总称为类目（</a:t>
            </a:r>
            <a:r>
              <a:rPr lang="en-US" altLang="zh-CN" sz="2800" dirty="0">
                <a:latin typeface="Calibri" panose="020F0502020204030204" pitchFamily="34" charset="0"/>
                <a:sym typeface="宋体" panose="02010600030101010101" pitchFamily="2" charset="-122"/>
              </a:rPr>
              <a:t>classifier</a:t>
            </a:r>
            <a:r>
              <a:rPr lang="zh-CN" altLang="en-US" sz="2800" dirty="0">
                <a:latin typeface="Calibri" panose="020F0502020204030204" pitchFamily="34" charset="0"/>
                <a:sym typeface="宋体" panose="02010600030101010101" pitchFamily="2" charset="-122"/>
              </a:rPr>
              <a:t>）。</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5465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a:grpSpLocks/>
          </p:cNvGrpSpPr>
          <p:nvPr/>
        </p:nvGrpSpPr>
        <p:grpSpPr bwMode="auto">
          <a:xfrm>
            <a:off x="0" y="6734175"/>
            <a:ext cx="12192000" cy="138113"/>
            <a:chOff x="0" y="0"/>
            <a:chExt cx="12231884" cy="334101"/>
          </a:xfrm>
        </p:grpSpPr>
        <p:sp>
          <p:nvSpPr>
            <p:cNvPr id="102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536" y="1379307"/>
            <a:ext cx="3452812"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357" y="1580321"/>
            <a:ext cx="590734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class</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类是对一组具有相同属性、相同操作、相同关系和相同语义的对象的描述。类实现一个或多个接口。</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72293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1267" name="Group 4"/>
          <p:cNvGrpSpPr>
            <a:grpSpLocks/>
          </p:cNvGrpSpPr>
          <p:nvPr/>
        </p:nvGrpSpPr>
        <p:grpSpPr bwMode="auto">
          <a:xfrm>
            <a:off x="0" y="6734175"/>
            <a:ext cx="12192000" cy="138113"/>
            <a:chOff x="0" y="0"/>
            <a:chExt cx="12231884" cy="334101"/>
          </a:xfrm>
        </p:grpSpPr>
        <p:sp>
          <p:nvSpPr>
            <p:cNvPr id="112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5372" y="1794281"/>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598" y="910472"/>
            <a:ext cx="73357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interface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2170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24" y="194618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2223" y="1320799"/>
            <a:ext cx="69584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63313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3315" name="Group 4"/>
          <p:cNvGrpSpPr>
            <a:grpSpLocks/>
          </p:cNvGrpSpPr>
          <p:nvPr/>
        </p:nvGrpSpPr>
        <p:grpSpPr bwMode="auto">
          <a:xfrm>
            <a:off x="0" y="6734175"/>
            <a:ext cx="12192000" cy="138113"/>
            <a:chOff x="0" y="0"/>
            <a:chExt cx="12231884" cy="334101"/>
          </a:xfrm>
        </p:grpSpPr>
        <p:sp>
          <p:nvSpPr>
            <p:cNvPr id="133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80160"/>
            <a:ext cx="689292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424725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4"/>
          <a:stretch>
            <a:fillRect/>
          </a:stretch>
        </p:blipFill>
        <p:spPr>
          <a:xfrm>
            <a:off x="7841925" y="1664413"/>
            <a:ext cx="3842898" cy="3560088"/>
          </a:xfrm>
          <a:prstGeom prst="rect">
            <a:avLst/>
          </a:prstGeom>
        </p:spPr>
      </p:pic>
    </p:spTree>
    <p:extLst>
      <p:ext uri="{BB962C8B-B14F-4D97-AF65-F5344CB8AC3E}">
        <p14:creationId xmlns:p14="http://schemas.microsoft.com/office/powerpoint/2010/main" val="173171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4164500" y="339845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05.3 </a:t>
            </a:r>
            <a:r>
              <a:rPr lang="zh-CN" altLang="en-US" sz="2800" dirty="0"/>
              <a:t>并发视图</a:t>
            </a:r>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05.</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5152986" y="2750387"/>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05.2 </a:t>
            </a:r>
            <a:r>
              <a:rPr lang="zh-CN" altLang="en-US" sz="2800" dirty="0"/>
              <a:t>逻辑视图</a:t>
            </a:r>
          </a:p>
        </p:txBody>
      </p:sp>
      <p:sp>
        <p:nvSpPr>
          <p:cNvPr id="39" name="矩形 38"/>
          <p:cNvSpPr/>
          <p:nvPr/>
        </p:nvSpPr>
        <p:spPr>
          <a:xfrm rot="21244153">
            <a:off x="3995385" y="232971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05.1 </a:t>
            </a:r>
            <a:r>
              <a:rPr lang="zh-CN" altLang="en-US" sz="2800" dirty="0"/>
              <a:t>用例视图</a:t>
            </a:r>
          </a:p>
        </p:txBody>
      </p:sp>
      <p:sp>
        <p:nvSpPr>
          <p:cNvPr id="41" name="矩形 40"/>
          <p:cNvSpPr/>
          <p:nvPr/>
        </p:nvSpPr>
        <p:spPr>
          <a:xfrm rot="21244153">
            <a:off x="5269242" y="381910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05.4 </a:t>
            </a:r>
            <a:r>
              <a:rPr lang="zh-CN" altLang="en-US" sz="2800" dirty="0"/>
              <a:t>部件视图</a:t>
            </a:r>
          </a:p>
        </p:txBody>
      </p:sp>
      <p:sp>
        <p:nvSpPr>
          <p:cNvPr id="42" name="矩形 41"/>
          <p:cNvSpPr/>
          <p:nvPr/>
        </p:nvSpPr>
        <p:spPr>
          <a:xfrm rot="21244153">
            <a:off x="4289740" y="446509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05.5 </a:t>
            </a:r>
            <a:r>
              <a:rPr lang="zh-CN" altLang="en-US" sz="2800" dirty="0"/>
              <a:t>部署视图</a:t>
            </a:r>
          </a:p>
        </p:txBody>
      </p:sp>
    </p:spTree>
    <p:extLst>
      <p:ext uri="{BB962C8B-B14F-4D97-AF65-F5344CB8AC3E}">
        <p14:creationId xmlns:p14="http://schemas.microsoft.com/office/powerpoint/2010/main" val="1202555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80175" y="2352782"/>
            <a:ext cx="3729482" cy="27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0629" y="1041400"/>
            <a:ext cx="70887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dirty="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component</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9585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制品（</a:t>
            </a:r>
            <a:r>
              <a:rPr lang="en-US" altLang="zh-CN" sz="4000" b="1" dirty="0">
                <a:solidFill>
                  <a:srgbClr val="2E3740"/>
                </a:solidFill>
                <a:latin typeface="Calibri" panose="020F0502020204030204" pitchFamily="34" charset="0"/>
                <a:sym typeface="宋体" panose="02010600030101010101" pitchFamily="2" charset="-122"/>
              </a:rPr>
              <a:t>artifact</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139" y="2250042"/>
            <a:ext cx="3713890" cy="2809980"/>
          </a:xfrm>
          <a:prstGeom prst="rect">
            <a:avLst/>
          </a:prstGeom>
        </p:spPr>
      </p:pic>
    </p:spTree>
    <p:extLst>
      <p:ext uri="{BB962C8B-B14F-4D97-AF65-F5344CB8AC3E}">
        <p14:creationId xmlns:p14="http://schemas.microsoft.com/office/powerpoint/2010/main" val="2471215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999745" y="1962365"/>
            <a:ext cx="3336098" cy="3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0621" y="1074394"/>
            <a:ext cx="65008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dirty="0">
                <a:solidFill>
                  <a:srgbClr val="2E3740"/>
                </a:solidFill>
                <a:latin typeface="Calibri" panose="020F0502020204030204" pitchFamily="34" charset="0"/>
                <a:sym typeface="宋体" panose="02010600030101010101" pitchFamily="2" charset="-122"/>
              </a:rPr>
              <a:t> （</a:t>
            </a:r>
            <a:r>
              <a:rPr lang="en-US" altLang="zh-CN" sz="4000" b="1" dirty="0">
                <a:solidFill>
                  <a:srgbClr val="2E3740"/>
                </a:solidFill>
                <a:latin typeface="Calibri" panose="020F0502020204030204" pitchFamily="34" charset="0"/>
                <a:sym typeface="宋体" panose="02010600030101010101" pitchFamily="2" charset="-122"/>
              </a:rPr>
              <a:t>node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372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304774" y="1301031"/>
            <a:ext cx="4779714" cy="332398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行为事物是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模型图的动态部分。它们是模型中的动词，描述跨越空间和时间的行为，主要包括交互和状态机两部分。共有</a:t>
            </a:r>
            <a:r>
              <a:rPr lang="en-US" altLang="zh-CN" sz="2800" dirty="0">
                <a:solidFill>
                  <a:srgbClr val="2E3740"/>
                </a:solidFill>
                <a:latin typeface="Calibri" panose="020F0502020204030204" pitchFamily="34" charset="0"/>
                <a:sym typeface="宋体" panose="02010600030101010101" pitchFamily="2" charset="-122"/>
              </a:rPr>
              <a:t>3</a:t>
            </a:r>
            <a:r>
              <a:rPr lang="zh-CN" altLang="en-US" sz="2800" dirty="0">
                <a:solidFill>
                  <a:srgbClr val="2E3740"/>
                </a:solidFill>
                <a:latin typeface="Calibri" panose="020F0502020204030204" pitchFamily="34" charset="0"/>
                <a:sym typeface="宋体" panose="02010600030101010101" pitchFamily="2" charset="-122"/>
              </a:rPr>
              <a:t>类主要的行为事物。</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80226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99" y="2581972"/>
            <a:ext cx="1050446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交互（</a:t>
            </a:r>
            <a:r>
              <a:rPr lang="en-US" altLang="zh-CN" sz="4000" b="1" dirty="0">
                <a:solidFill>
                  <a:srgbClr val="2E3740"/>
                </a:solidFill>
                <a:latin typeface="Calibri" panose="020F0502020204030204" pitchFamily="34" charset="0"/>
                <a:sym typeface="宋体" panose="02010600030101010101" pitchFamily="2" charset="-122"/>
              </a:rPr>
              <a:t>interaction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23" y="579218"/>
            <a:ext cx="5829586" cy="252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25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状态机（</a:t>
            </a:r>
            <a:r>
              <a:rPr lang="en-US" altLang="zh-CN" sz="4000" b="1" dirty="0">
                <a:solidFill>
                  <a:srgbClr val="2E3740"/>
                </a:solidFill>
                <a:latin typeface="Calibri" panose="020F0502020204030204" pitchFamily="34" charset="0"/>
                <a:sym typeface="宋体" panose="02010600030101010101" pitchFamily="2" charset="-122"/>
              </a:rPr>
              <a:t>state machine</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698751" y="325450"/>
            <a:ext cx="4428808" cy="24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419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活动（</a:t>
            </a:r>
            <a:r>
              <a:rPr lang="en-US" altLang="zh-CN" sz="4000" b="1" dirty="0">
                <a:solidFill>
                  <a:srgbClr val="2E3740"/>
                </a:solidFill>
                <a:latin typeface="Calibri" panose="020F0502020204030204" pitchFamily="34" charset="0"/>
                <a:sym typeface="宋体" panose="02010600030101010101" pitchFamily="2" charset="-122"/>
              </a:rPr>
              <a:t>activity</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7334748" y="708562"/>
            <a:ext cx="3759792" cy="20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66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15234" y="2096976"/>
            <a:ext cx="4779714" cy="1957524"/>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分组事物是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模型图的组织部分，描述事物的组织结构，主要由包来实现。</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81553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a:grpSpLocks/>
          </p:cNvGrpSpPr>
          <p:nvPr/>
        </p:nvGrpSpPr>
        <p:grpSpPr bwMode="auto">
          <a:xfrm>
            <a:off x="0" y="6734175"/>
            <a:ext cx="12192000" cy="138113"/>
            <a:chOff x="0" y="0"/>
            <a:chExt cx="12231884" cy="334101"/>
          </a:xfrm>
        </p:grpSpPr>
        <p:sp>
          <p:nvSpPr>
            <p:cNvPr id="1946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9098" y="1243965"/>
            <a:ext cx="65166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84881" y="953625"/>
            <a:ext cx="3906838"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分组事物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93947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56503" y="1712412"/>
            <a:ext cx="4779714" cy="2031325"/>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注释事物是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模型的解释部分，用来</a:t>
            </a:r>
            <a:r>
              <a:rPr lang="zh-CN" altLang="en-US" sz="2800" dirty="0">
                <a:solidFill>
                  <a:srgbClr val="FF0000"/>
                </a:solidFill>
                <a:latin typeface="Calibri" panose="020F0502020204030204" pitchFamily="34" charset="0"/>
                <a:sym typeface="宋体" panose="02010600030101010101" pitchFamily="2" charset="-122"/>
              </a:rPr>
              <a:t>描述、说明</a:t>
            </a:r>
            <a:r>
              <a:rPr lang="zh-CN" altLang="en-US" sz="2800" dirty="0">
                <a:solidFill>
                  <a:srgbClr val="2E3740"/>
                </a:solidFill>
                <a:latin typeface="Calibri" panose="020F0502020204030204" pitchFamily="34" charset="0"/>
                <a:sym typeface="宋体" panose="02010600030101010101" pitchFamily="2" charset="-122"/>
              </a:rPr>
              <a:t>和</a:t>
            </a:r>
            <a:r>
              <a:rPr lang="zh-CN" altLang="en-US" sz="2800" dirty="0">
                <a:solidFill>
                  <a:srgbClr val="FF0000"/>
                </a:solidFill>
                <a:latin typeface="Calibri" panose="020F0502020204030204" pitchFamily="34" charset="0"/>
                <a:sym typeface="宋体" panose="02010600030101010101" pitchFamily="2" charset="-122"/>
              </a:rPr>
              <a:t>标注</a:t>
            </a:r>
            <a:r>
              <a:rPr lang="zh-CN" altLang="en-US" sz="2800" dirty="0">
                <a:solidFill>
                  <a:srgbClr val="2E3740"/>
                </a:solidFill>
                <a:latin typeface="Calibri" panose="020F0502020204030204" pitchFamily="34" charset="0"/>
                <a:sym typeface="宋体" panose="02010600030101010101" pitchFamily="2" charset="-122"/>
              </a:rPr>
              <a:t>模型中的任何元素。</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92193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06.3 </a:t>
            </a:r>
            <a:r>
              <a:rPr lang="zh-CN" altLang="en-US" sz="2800" dirty="0"/>
              <a:t>构件图</a:t>
            </a:r>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06.2 </a:t>
            </a:r>
            <a:r>
              <a:rPr lang="zh-CN" altLang="en-US" sz="2800" dirty="0"/>
              <a:t>对象图</a:t>
            </a:r>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06.1 </a:t>
            </a:r>
            <a:r>
              <a:rPr lang="zh-CN" altLang="en-US" sz="2800" dirty="0"/>
              <a:t>类图</a:t>
            </a:r>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06.4 </a:t>
            </a:r>
            <a:r>
              <a:rPr lang="zh-CN" altLang="en-US" sz="2800" dirty="0"/>
              <a:t>组合结构图</a:t>
            </a:r>
          </a:p>
        </p:txBody>
      </p:sp>
      <p:sp>
        <p:nvSpPr>
          <p:cNvPr id="34" name="矩形 33"/>
          <p:cNvSpPr/>
          <p:nvPr/>
        </p:nvSpPr>
        <p:spPr>
          <a:xfrm rot="21244153">
            <a:off x="4057316" y="4419650"/>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06.7 </a:t>
            </a:r>
            <a:r>
              <a:rPr lang="zh-CN" altLang="en-US" sz="2800" dirty="0"/>
              <a:t>通信图</a:t>
            </a:r>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06.6 </a:t>
            </a:r>
            <a:r>
              <a:rPr lang="zh-CN" altLang="en-US" sz="2800" dirty="0"/>
              <a:t>顺序图</a:t>
            </a:r>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06.5 </a:t>
            </a:r>
            <a:r>
              <a:rPr lang="zh-CN" altLang="en-US" sz="2800" dirty="0"/>
              <a:t>用况图</a:t>
            </a:r>
          </a:p>
        </p:txBody>
      </p:sp>
      <p:sp>
        <p:nvSpPr>
          <p:cNvPr id="37" name="矩形 36"/>
          <p:cNvSpPr/>
          <p:nvPr/>
        </p:nvSpPr>
        <p:spPr>
          <a:xfrm rot="21244153">
            <a:off x="5162058" y="4840303"/>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06.8 </a:t>
            </a:r>
            <a:r>
              <a:rPr lang="zh-CN" altLang="en-US" sz="2800" dirty="0"/>
              <a:t>状态图</a:t>
            </a:r>
          </a:p>
        </p:txBody>
      </p:sp>
    </p:spTree>
    <p:extLst>
      <p:ext uri="{BB962C8B-B14F-4D97-AF65-F5344CB8AC3E}">
        <p14:creationId xmlns:p14="http://schemas.microsoft.com/office/powerpoint/2010/main" val="999487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8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8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7151" y="1901344"/>
            <a:ext cx="557513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808788" y="138113"/>
            <a:ext cx="499745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539" y="3246168"/>
            <a:ext cx="52784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a:solidFill>
                  <a:schemeClr val="bg1"/>
                </a:solidFill>
                <a:latin typeface="Calibri" panose="020F0502020204030204" pitchFamily="34" charset="0"/>
                <a:sym typeface="Calibri" panose="020F0502020204030204" pitchFamily="34" charset="0"/>
              </a:rPr>
              <a:t>注释事物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543652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41</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3913" y="2060436"/>
            <a:ext cx="4009511" cy="16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a:off x="-81692" y="4536314"/>
            <a:ext cx="4475892" cy="182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469740"/>
            <a:ext cx="3986213" cy="185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827463" y="2754313"/>
            <a:ext cx="4300537" cy="923925"/>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a16="http://schemas.microsoft.com/office/drawing/2014/main"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a16="http://schemas.microsoft.com/office/drawing/2014/main"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a16="http://schemas.microsoft.com/office/drawing/2014/main"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a16="http://schemas.microsoft.com/office/drawing/2014/main"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a16="http://schemas.microsoft.com/office/drawing/2014/main"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a16="http://schemas.microsoft.com/office/drawing/2014/main"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0" name="Freeform 44"/>
          <p:cNvSpPr>
            <a:spLocks noChangeArrowheads="1"/>
          </p:cNvSpPr>
          <p:nvPr/>
        </p:nvSpPr>
        <p:spPr bwMode="auto">
          <a:xfrm flipH="1">
            <a:off x="7972050" y="277495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6645772"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488322" y="846334"/>
            <a:ext cx="7027255" cy="464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用例视图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a:t>
            </a:r>
            <a:r>
              <a:rPr lang="zh-CN" altLang="en-US" sz="2400" dirty="0">
                <a:latin typeface="Arial" panose="020B060402020202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dirty="0">
                <a:latin typeface="Arial" panose="020B0604020202020204" pitchFamily="34" charset="0"/>
              </a:rPr>
              <a:t>4</a:t>
            </a:r>
            <a:r>
              <a:rPr lang="zh-CN" altLang="en-US" sz="2400" dirty="0">
                <a:latin typeface="Arial" panose="020B0604020202020204" pitchFamily="34" charset="0"/>
              </a:rPr>
              <a:t>种视图的核心，它的内容直接驱动其它视图的开发。</a:t>
            </a:r>
            <a:endParaRPr lang="zh-CN" altLang="en-US" dirty="0">
              <a:solidFill>
                <a:srgbClr val="2E3740"/>
              </a:solidFill>
              <a:sym typeface="宋体" panose="02010600030101010101" pitchFamily="2" charset="-122"/>
            </a:endParaRPr>
          </a:p>
        </p:txBody>
      </p:sp>
      <p:grpSp>
        <p:nvGrpSpPr>
          <p:cNvPr id="3" name="组合 2"/>
          <p:cNvGrpSpPr/>
          <p:nvPr/>
        </p:nvGrpSpPr>
        <p:grpSpPr>
          <a:xfrm>
            <a:off x="9317055" y="3189535"/>
            <a:ext cx="2559871" cy="2936934"/>
            <a:chOff x="8764746" y="3884613"/>
            <a:chExt cx="2559871" cy="2936934"/>
          </a:xfrm>
        </p:grpSpPr>
        <p:sp>
          <p:nvSpPr>
            <p:cNvPr id="6149" name="任意多边形 21"/>
            <p:cNvSpPr>
              <a:spLocks noChangeArrowheads="1"/>
            </p:cNvSpPr>
            <p:nvPr/>
          </p:nvSpPr>
          <p:spPr bwMode="auto">
            <a:xfrm>
              <a:off x="8764746" y="3884613"/>
              <a:ext cx="2559871" cy="2936934"/>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用户</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实现者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测试者</a:t>
              </a:r>
              <a:endParaRPr lang="en-US" altLang="zh-CN" sz="2400" dirty="0">
                <a:solidFill>
                  <a:schemeClr val="bg1"/>
                </a:solidFill>
                <a:sym typeface="宋体" panose="02010600030101010101" pitchFamily="2" charset="-122"/>
              </a:endParaRPr>
            </a:p>
          </p:txBody>
        </p:sp>
      </p:grpSp>
      <p:grpSp>
        <p:nvGrpSpPr>
          <p:cNvPr id="2" name="组合 1"/>
          <p:cNvGrpSpPr/>
          <p:nvPr/>
        </p:nvGrpSpPr>
        <p:grpSpPr>
          <a:xfrm>
            <a:off x="9635554" y="815183"/>
            <a:ext cx="2241372" cy="2039142"/>
            <a:chOff x="8772525" y="1566863"/>
            <a:chExt cx="2241372" cy="1576680"/>
          </a:xfrm>
        </p:grpSpPr>
        <p:sp>
          <p:nvSpPr>
            <p:cNvPr id="6154" name="任意多边形 18"/>
            <p:cNvSpPr>
              <a:spLocks noChangeArrowheads="1"/>
            </p:cNvSpPr>
            <p:nvPr/>
          </p:nvSpPr>
          <p:spPr bwMode="auto">
            <a:xfrm>
              <a:off x="8772525" y="1566863"/>
              <a:ext cx="2241372" cy="1576680"/>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rgbClr val="EFE9EB"/>
                  </a:solidFill>
                  <a:sym typeface="宋体" panose="02010600030101010101" pitchFamily="2" charset="-122"/>
                </a:rPr>
                <a:t>常用图形</a:t>
              </a:r>
              <a:endParaRPr lang="en-US" altLang="zh-CN" sz="2400"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sp>
        <p:nvSpPr>
          <p:cNvPr id="1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86969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558764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201" name="矩形 7"/>
          <p:cNvSpPr>
            <a:spLocks noChangeArrowheads="1"/>
          </p:cNvSpPr>
          <p:nvPr/>
        </p:nvSpPr>
        <p:spPr bwMode="auto">
          <a:xfrm>
            <a:off x="498524" y="1658427"/>
            <a:ext cx="689818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设计视图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设计视图包含了类、接口和协作，它们形成了问题及其解决方案的词汇。这种视图主要支持系统的功能需求，即系统应该提供给最终用户的服务。</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120188" y="635282"/>
            <a:ext cx="2481352" cy="2046289"/>
            <a:chOff x="8481174" y="1552574"/>
            <a:chExt cx="2481352" cy="2046289"/>
          </a:xfrm>
        </p:grpSpPr>
        <p:sp>
          <p:nvSpPr>
            <p:cNvPr id="8198" name="任意多边形 18"/>
            <p:cNvSpPr>
              <a:spLocks noChangeArrowheads="1"/>
            </p:cNvSpPr>
            <p:nvPr/>
          </p:nvSpPr>
          <p:spPr bwMode="auto">
            <a:xfrm>
              <a:off x="8481174" y="1552574"/>
              <a:ext cx="2481352" cy="2046289"/>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67497" y="3825154"/>
            <a:ext cx="2311400" cy="1765438"/>
            <a:chOff x="8772525" y="3925888"/>
            <a:chExt cx="2311400" cy="1765438"/>
          </a:xfrm>
        </p:grpSpPr>
        <p:sp>
          <p:nvSpPr>
            <p:cNvPr id="8197" name="任意多边形 21"/>
            <p:cNvSpPr>
              <a:spLocks noChangeArrowheads="1"/>
            </p:cNvSpPr>
            <p:nvPr/>
          </p:nvSpPr>
          <p:spPr bwMode="auto">
            <a:xfrm>
              <a:off x="8772525" y="3925888"/>
              <a:ext cx="2148904" cy="1765438"/>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3"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7"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8"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49770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9346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8" name="矩形 7"/>
          <p:cNvSpPr>
            <a:spLocks noChangeArrowheads="1"/>
          </p:cNvSpPr>
          <p:nvPr/>
        </p:nvSpPr>
        <p:spPr bwMode="auto">
          <a:xfrm>
            <a:off x="735714" y="1186822"/>
            <a:ext cx="683309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交互视图</a:t>
            </a:r>
            <a:endParaRPr lang="en-US" altLang="zh-CN" b="1" dirty="0">
              <a:solidFill>
                <a:srgbClr val="2E3740"/>
              </a:solidFill>
            </a:endParaRPr>
          </a:p>
          <a:p>
            <a:pPr>
              <a:lnSpc>
                <a:spcPct val="150000"/>
              </a:lnSpc>
              <a:spcBef>
                <a:spcPct val="0"/>
              </a:spcBef>
              <a:buNone/>
            </a:pPr>
            <a:r>
              <a:rPr lang="zh-CN" altLang="en-US" dirty="0">
                <a:latin typeface="Arial" panose="020B060402020202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263062" y="776725"/>
            <a:ext cx="2354387" cy="2400657"/>
            <a:chOff x="8772525" y="1371600"/>
            <a:chExt cx="2354387" cy="2400657"/>
          </a:xfrm>
        </p:grpSpPr>
        <p:sp>
          <p:nvSpPr>
            <p:cNvPr id="10245" name="任意多边形 18"/>
            <p:cNvSpPr>
              <a:spLocks noChangeArrowheads="1"/>
            </p:cNvSpPr>
            <p:nvPr/>
          </p:nvSpPr>
          <p:spPr bwMode="auto">
            <a:xfrm>
              <a:off x="8772525" y="1411287"/>
              <a:ext cx="2354387" cy="2360969"/>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状态机图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时序图</a:t>
              </a:r>
            </a:p>
          </p:txBody>
        </p:sp>
      </p:grpSp>
      <p:grpSp>
        <p:nvGrpSpPr>
          <p:cNvPr id="3" name="组合 2"/>
          <p:cNvGrpSpPr/>
          <p:nvPr/>
        </p:nvGrpSpPr>
        <p:grpSpPr>
          <a:xfrm>
            <a:off x="9263062" y="3996148"/>
            <a:ext cx="2588070" cy="2024829"/>
            <a:chOff x="8772525" y="4016375"/>
            <a:chExt cx="2588070" cy="2024829"/>
          </a:xfrm>
        </p:grpSpPr>
        <p:sp>
          <p:nvSpPr>
            <p:cNvPr id="10250" name="任意多边形 21"/>
            <p:cNvSpPr>
              <a:spLocks noChangeArrowheads="1"/>
            </p:cNvSpPr>
            <p:nvPr/>
          </p:nvSpPr>
          <p:spPr bwMode="auto">
            <a:xfrm>
              <a:off x="8772525" y="4040188"/>
              <a:ext cx="2426306" cy="2001016"/>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p:txBody>
        </p:sp>
      </p:grpSp>
      <p:sp>
        <p:nvSpPr>
          <p:cNvPr id="20"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1"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271030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1268" name="Group 4"/>
          <p:cNvGrpSpPr>
            <a:grpSpLocks/>
          </p:cNvGrpSpPr>
          <p:nvPr/>
        </p:nvGrpSpPr>
        <p:grpSpPr bwMode="auto">
          <a:xfrm>
            <a:off x="0" y="6734175"/>
            <a:ext cx="12192000" cy="138113"/>
            <a:chOff x="0" y="0"/>
            <a:chExt cx="12231884" cy="334101"/>
          </a:xfrm>
        </p:grpSpPr>
        <p:sp>
          <p:nvSpPr>
            <p:cNvPr id="112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26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8221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82" name="文本框 17"/>
          <p:cNvSpPr>
            <a:spLocks noChangeArrowheads="1"/>
          </p:cNvSpPr>
          <p:nvPr/>
        </p:nvSpPr>
        <p:spPr bwMode="auto">
          <a:xfrm>
            <a:off x="2825368" y="4927473"/>
            <a:ext cx="83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3086" name="矩形 21"/>
          <p:cNvSpPr>
            <a:spLocks noChangeArrowheads="1"/>
          </p:cNvSpPr>
          <p:nvPr/>
        </p:nvSpPr>
        <p:spPr bwMode="auto">
          <a:xfrm rot="-361439">
            <a:off x="3767154" y="479109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a:solidFill>
                  <a:srgbClr val="FFFFFF"/>
                </a:solidFill>
                <a:latin typeface="宋体" panose="02010600030101010101" pitchFamily="2" charset="-122"/>
                <a:sym typeface="宋体" panose="02010600030101010101" pitchFamily="2" charset="-122"/>
              </a:rPr>
              <a:t>小结</a:t>
            </a:r>
          </a:p>
        </p:txBody>
      </p:sp>
      <p:sp>
        <p:nvSpPr>
          <p:cNvPr id="3087" name="直角三角形 22"/>
          <p:cNvSpPr>
            <a:spLocks noChangeArrowheads="1"/>
          </p:cNvSpPr>
          <p:nvPr/>
        </p:nvSpPr>
        <p:spPr bwMode="auto">
          <a:xfrm rot="-370201" flipH="1" flipV="1">
            <a:off x="7442765" y="505854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06.10 </a:t>
            </a:r>
            <a:r>
              <a:rPr lang="zh-CN" altLang="en-US" sz="2800" dirty="0"/>
              <a:t>部署图</a:t>
            </a:r>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06.9 </a:t>
            </a:r>
            <a:r>
              <a:rPr lang="zh-CN" altLang="en-US" sz="2800" dirty="0"/>
              <a:t>活动图</a:t>
            </a:r>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06.8 </a:t>
            </a:r>
            <a:r>
              <a:rPr lang="zh-CN" altLang="en-US" sz="2800" dirty="0"/>
              <a:t>状态图</a:t>
            </a:r>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06.11 </a:t>
            </a:r>
            <a:r>
              <a:rPr lang="zh-CN" altLang="en-US" sz="2800" dirty="0"/>
              <a:t>包图</a:t>
            </a:r>
          </a:p>
        </p:txBody>
      </p:sp>
      <p:sp>
        <p:nvSpPr>
          <p:cNvPr id="35" name="矩形 34"/>
          <p:cNvSpPr/>
          <p:nvPr/>
        </p:nvSpPr>
        <p:spPr>
          <a:xfrm rot="21244153">
            <a:off x="5045214" y="3760228"/>
            <a:ext cx="3048698"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06.13 </a:t>
            </a:r>
            <a:r>
              <a:rPr lang="zh-CN" altLang="en-US" sz="2800" dirty="0"/>
              <a:t>交互概念图</a:t>
            </a:r>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a:t>06.12 </a:t>
            </a:r>
            <a:r>
              <a:rPr lang="zh-CN" altLang="en-US" sz="2800" dirty="0"/>
              <a:t>定时图</a:t>
            </a:r>
          </a:p>
        </p:txBody>
      </p:sp>
    </p:spTree>
    <p:extLst>
      <p:ext uri="{BB962C8B-B14F-4D97-AF65-F5344CB8AC3E}">
        <p14:creationId xmlns:p14="http://schemas.microsoft.com/office/powerpoint/2010/main" val="1098761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7" name="矩形 7"/>
          <p:cNvSpPr>
            <a:spLocks noChangeArrowheads="1"/>
          </p:cNvSpPr>
          <p:nvPr/>
        </p:nvSpPr>
        <p:spPr bwMode="auto">
          <a:xfrm>
            <a:off x="510391" y="1448602"/>
            <a:ext cx="680286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实现视图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zh-CN" altLang="en-US" dirty="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r>
              <a:rPr lang="zh-CN" altLang="en-US" sz="1600" dirty="0">
                <a:latin typeface="Arial" panose="020B0604020202020204" pitchFamily="34" charset="0"/>
              </a:rPr>
              <a:t>。</a:t>
            </a:r>
            <a:endParaRPr lang="zh-CN" altLang="en-US" sz="1600" dirty="0">
              <a:solidFill>
                <a:srgbClr val="2E3740"/>
              </a:solidFill>
              <a:sym typeface="宋体" panose="02010600030101010101" pitchFamily="2" charset="-122"/>
            </a:endParaRPr>
          </a:p>
        </p:txBody>
      </p:sp>
      <p:grpSp>
        <p:nvGrpSpPr>
          <p:cNvPr id="2" name="组合 1"/>
          <p:cNvGrpSpPr/>
          <p:nvPr/>
        </p:nvGrpSpPr>
        <p:grpSpPr>
          <a:xfrm>
            <a:off x="9263062" y="481995"/>
            <a:ext cx="2386797" cy="2959418"/>
            <a:chOff x="8770937" y="1314450"/>
            <a:chExt cx="2386797" cy="2959418"/>
          </a:xfrm>
        </p:grpSpPr>
        <p:sp>
          <p:nvSpPr>
            <p:cNvPr id="12294" name="任意多边形 18"/>
            <p:cNvSpPr>
              <a:spLocks noChangeArrowheads="1"/>
            </p:cNvSpPr>
            <p:nvPr/>
          </p:nvSpPr>
          <p:spPr bwMode="auto">
            <a:xfrm>
              <a:off x="8770937" y="1314450"/>
              <a:ext cx="2386797" cy="295941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8"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构件图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交互图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00372" y="4183309"/>
            <a:ext cx="2249487" cy="1358286"/>
            <a:chOff x="8770938" y="4068763"/>
            <a:chExt cx="2249487" cy="1358286"/>
          </a:xfrm>
        </p:grpSpPr>
        <p:sp>
          <p:nvSpPr>
            <p:cNvPr id="12293" name="任意多边形 21"/>
            <p:cNvSpPr>
              <a:spLocks noChangeArrowheads="1"/>
            </p:cNvSpPr>
            <p:nvPr/>
          </p:nvSpPr>
          <p:spPr bwMode="auto">
            <a:xfrm>
              <a:off x="8770938" y="4068763"/>
              <a:ext cx="1949450" cy="1358286"/>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9"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48059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3316" name="Group 4"/>
          <p:cNvGrpSpPr>
            <a:grpSpLocks/>
          </p:cNvGrpSpPr>
          <p:nvPr/>
        </p:nvGrpSpPr>
        <p:grpSpPr bwMode="auto">
          <a:xfrm>
            <a:off x="0" y="6734175"/>
            <a:ext cx="12192000" cy="138113"/>
            <a:chOff x="0" y="0"/>
            <a:chExt cx="12231884" cy="334101"/>
          </a:xfrm>
        </p:grpSpPr>
        <p:sp>
          <p:nvSpPr>
            <p:cNvPr id="133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317"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161428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5" name="矩形 7"/>
          <p:cNvSpPr>
            <a:spLocks noChangeArrowheads="1"/>
          </p:cNvSpPr>
          <p:nvPr/>
        </p:nvSpPr>
        <p:spPr bwMode="auto">
          <a:xfrm>
            <a:off x="501650" y="1949381"/>
            <a:ext cx="665143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a:solidFill>
                  <a:srgbClr val="2E3740"/>
                </a:solidFill>
                <a:sym typeface="宋体" panose="02010600030101010101" pitchFamily="2" charset="-122"/>
              </a:rPr>
              <a:t>部署视图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a:latin typeface="Arial" panose="020B0604020202020204" pitchFamily="34" charset="0"/>
              </a:rPr>
              <a:t>       部署视图包含了形成系统硬件拓扑结构的结点。这种视图主要描述组成物理系统的部件的分布、交付和安装。同时，配置视图还允许评估分配结果和资源分配。</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358152" y="1027837"/>
            <a:ext cx="2241372" cy="1922601"/>
            <a:chOff x="8772525" y="1550988"/>
            <a:chExt cx="2241372" cy="1922601"/>
          </a:xfrm>
        </p:grpSpPr>
        <p:sp>
          <p:nvSpPr>
            <p:cNvPr id="14342" name="任意多边形 18"/>
            <p:cNvSpPr>
              <a:spLocks noChangeArrowheads="1"/>
            </p:cNvSpPr>
            <p:nvPr/>
          </p:nvSpPr>
          <p:spPr bwMode="auto">
            <a:xfrm>
              <a:off x="8772525" y="1550988"/>
              <a:ext cx="2241372" cy="1843088"/>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6"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配置图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dirty="0">
                <a:solidFill>
                  <a:srgbClr val="EFE9EB"/>
                </a:solidFill>
                <a:sym typeface="宋体" panose="02010600030101010101" pitchFamily="2" charset="-122"/>
              </a:endParaRPr>
            </a:p>
          </p:txBody>
        </p:sp>
      </p:grpSp>
      <p:grpSp>
        <p:nvGrpSpPr>
          <p:cNvPr id="3" name="组合 2"/>
          <p:cNvGrpSpPr/>
          <p:nvPr/>
        </p:nvGrpSpPr>
        <p:grpSpPr>
          <a:xfrm>
            <a:off x="9111572" y="3509398"/>
            <a:ext cx="2734531" cy="2671726"/>
            <a:chOff x="8721101" y="3589705"/>
            <a:chExt cx="2734531" cy="2671726"/>
          </a:xfrm>
        </p:grpSpPr>
        <p:sp>
          <p:nvSpPr>
            <p:cNvPr id="14341" name="任意多边形 21"/>
            <p:cNvSpPr>
              <a:spLocks noChangeArrowheads="1"/>
            </p:cNvSpPr>
            <p:nvPr/>
          </p:nvSpPr>
          <p:spPr bwMode="auto">
            <a:xfrm>
              <a:off x="8721101" y="3589705"/>
              <a:ext cx="2734531" cy="2671726"/>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7"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chemeClr val="bg1"/>
                  </a:solidFill>
                  <a:sym typeface="宋体" panose="02010600030101010101" pitchFamily="2" charset="-122"/>
                </a:rPr>
                <a:t>适用对象</a:t>
              </a:r>
              <a:endParaRPr lang="en-US" altLang="zh-CN"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4200015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5365"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75896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设计视图</a:t>
            </a:r>
          </a:p>
        </p:txBody>
      </p:sp>
      <p:sp>
        <p:nvSpPr>
          <p:cNvPr id="16391" name="矩形 15"/>
          <p:cNvSpPr>
            <a:spLocks noChangeArrowheads="1"/>
          </p:cNvSpPr>
          <p:nvPr/>
        </p:nvSpPr>
        <p:spPr bwMode="auto">
          <a:xfrm>
            <a:off x="6630988" y="3756025"/>
            <a:ext cx="2489200"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部署视图</a:t>
            </a: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交互视图</a:t>
            </a:r>
          </a:p>
        </p:txBody>
      </p:sp>
      <p:sp>
        <p:nvSpPr>
          <p:cNvPr id="16393" name="矩形 17"/>
          <p:cNvSpPr>
            <a:spLocks noChangeArrowheads="1"/>
          </p:cNvSpPr>
          <p:nvPr/>
        </p:nvSpPr>
        <p:spPr bwMode="auto">
          <a:xfrm>
            <a:off x="6630988" y="2103438"/>
            <a:ext cx="2489200"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实现视图</a:t>
            </a: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用例视图</a:t>
            </a:r>
            <a:endParaRPr lang="en-US" altLang="zh-CN" sz="2400" b="1">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性能</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可伸缩性</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系统拓扑结构</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分布</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交付</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p>
          <a:p>
            <a:pPr eaLnBrk="1" hangingPunct="1">
              <a:lnSpc>
                <a:spcPct val="100000"/>
              </a:lnSpc>
              <a:spcBef>
                <a:spcPct val="0"/>
              </a:spcBef>
              <a:buFont typeface="Arial" panose="020B0604020202020204" pitchFamily="34" charset="0"/>
              <a:buNone/>
            </a:pPr>
            <a:r>
              <a:rPr lang="en-US" altLang="zh-CN" sz="3200" b="1" dirty="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7016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4275182" y="2754313"/>
            <a:ext cx="3405099"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6 UML</a:t>
            </a:r>
            <a:r>
              <a:rPr lang="zh-CN" altLang="en-US" sz="5400" dirty="0">
                <a:ln w="0"/>
                <a:solidFill>
                  <a:schemeClr val="bg1"/>
                </a:solidFill>
                <a:effectLst>
                  <a:outerShdw blurRad="38100" dist="19050" dir="2700000" algn="tl" rotWithShape="0">
                    <a:schemeClr val="dk1">
                      <a:alpha val="40000"/>
                    </a:schemeClr>
                  </a:outerShdw>
                </a:effectLst>
              </a:rPr>
              <a:t>的图</a:t>
            </a:r>
          </a:p>
        </p:txBody>
      </p:sp>
    </p:spTree>
    <p:extLst>
      <p:ext uri="{BB962C8B-B14F-4D97-AF65-F5344CB8AC3E}">
        <p14:creationId xmlns:p14="http://schemas.microsoft.com/office/powerpoint/2010/main" val="622556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a16="http://schemas.microsoft.com/office/drawing/2014/main"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a16="http://schemas.microsoft.com/office/drawing/2014/main"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Tree>
    <p:extLst>
      <p:ext uri="{BB962C8B-B14F-4D97-AF65-F5344CB8AC3E}">
        <p14:creationId xmlns:p14="http://schemas.microsoft.com/office/powerpoint/2010/main" val="2135198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a16="http://schemas.microsoft.com/office/drawing/2014/main"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a16="http://schemas.microsoft.com/office/drawing/2014/main"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a16="http://schemas.microsoft.com/office/drawing/2014/main"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a16="http://schemas.microsoft.com/office/drawing/2014/main"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a:t>6.6 </a:t>
            </a:r>
            <a:r>
              <a:rPr lang="zh-CN" altLang="en-US"/>
              <a:t>组合　　　　</a:t>
            </a:r>
            <a:br>
              <a:rPr lang="zh-CN" altLang="en-US"/>
            </a:br>
            <a:r>
              <a:rPr lang="zh-CN" altLang="en-US"/>
              <a:t>　　　　</a:t>
            </a:r>
            <a:r>
              <a:rPr lang="zh-CN" altLang="en-US" b="1"/>
              <a:t>组合片段用来解决交互执行的条件及方式</a:t>
            </a:r>
            <a:r>
              <a:rPr lang="zh-CN" altLang="en-US"/>
              <a:t>。它允许在序列图中直接表示逻辑组件，用于通过指定条件或子进程的应用区域，为任何生命线的任何部分定义特殊条件和子进程。常用的组合片段有：抉择、选项、循环、并行。</a:t>
            </a:r>
            <a:br>
              <a:rPr lang="zh-CN" altLang="en-US"/>
            </a:br>
            <a:endParaRPr lang="zh-CN" altLang="en-US"/>
          </a:p>
        </p:txBody>
      </p:sp>
    </p:spTree>
    <p:extLst>
      <p:ext uri="{BB962C8B-B14F-4D97-AF65-F5344CB8AC3E}">
        <p14:creationId xmlns:p14="http://schemas.microsoft.com/office/powerpoint/2010/main" val="3770191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a16="http://schemas.microsoft.com/office/drawing/2014/main"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br>
              <a:rPr lang="en-US" altLang="zh-CN" sz="2000"/>
            </a:br>
            <a:endParaRPr lang="zh-CN" altLang="en-US" sz="200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a:t>平衡系统运行时的计算资源分布；可以通过连接描述组织的硬件网络结构或者是嵌入式系统等具有多种硬件和软件相关的系统运行模型。</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a16="http://schemas.microsoft.com/office/drawing/2014/main"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a16="http://schemas.microsoft.com/office/drawing/2014/main"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4387</Words>
  <Application>Microsoft Office PowerPoint</Application>
  <PresentationFormat>宽屏</PresentationFormat>
  <Paragraphs>484</Paragraphs>
  <Slides>77</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叶 柏成</cp:lastModifiedBy>
  <cp:revision>65</cp:revision>
  <dcterms:created xsi:type="dcterms:W3CDTF">2018-10-13T07:02:42Z</dcterms:created>
  <dcterms:modified xsi:type="dcterms:W3CDTF">2018-10-14T02:08:39Z</dcterms:modified>
</cp:coreProperties>
</file>